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5"/>
  </p:notesMasterIdLst>
  <p:sldIdLst>
    <p:sldId id="910" r:id="rId2"/>
    <p:sldId id="911" r:id="rId3"/>
    <p:sldId id="912" r:id="rId4"/>
    <p:sldId id="913" r:id="rId5"/>
    <p:sldId id="914" r:id="rId6"/>
    <p:sldId id="915" r:id="rId7"/>
    <p:sldId id="916" r:id="rId8"/>
    <p:sldId id="917" r:id="rId9"/>
    <p:sldId id="918" r:id="rId10"/>
    <p:sldId id="919" r:id="rId11"/>
    <p:sldId id="920" r:id="rId12"/>
    <p:sldId id="921" r:id="rId13"/>
    <p:sldId id="922" r:id="rId14"/>
    <p:sldId id="923" r:id="rId15"/>
    <p:sldId id="924" r:id="rId16"/>
    <p:sldId id="925" r:id="rId17"/>
    <p:sldId id="926" r:id="rId18"/>
    <p:sldId id="927" r:id="rId19"/>
    <p:sldId id="928" r:id="rId20"/>
    <p:sldId id="929" r:id="rId21"/>
    <p:sldId id="930" r:id="rId22"/>
    <p:sldId id="931" r:id="rId23"/>
    <p:sldId id="932" r:id="rId24"/>
    <p:sldId id="933" r:id="rId25"/>
    <p:sldId id="934" r:id="rId26"/>
    <p:sldId id="935" r:id="rId27"/>
    <p:sldId id="936" r:id="rId28"/>
    <p:sldId id="937" r:id="rId29"/>
    <p:sldId id="938" r:id="rId30"/>
    <p:sldId id="939" r:id="rId31"/>
    <p:sldId id="940" r:id="rId32"/>
    <p:sldId id="941" r:id="rId33"/>
    <p:sldId id="942" r:id="rId34"/>
    <p:sldId id="943" r:id="rId35"/>
    <p:sldId id="944" r:id="rId36"/>
    <p:sldId id="945" r:id="rId37"/>
    <p:sldId id="946" r:id="rId38"/>
    <p:sldId id="947" r:id="rId39"/>
    <p:sldId id="948" r:id="rId40"/>
    <p:sldId id="949" r:id="rId41"/>
    <p:sldId id="950" r:id="rId42"/>
    <p:sldId id="951" r:id="rId43"/>
    <p:sldId id="952" r:id="rId44"/>
    <p:sldId id="953" r:id="rId45"/>
    <p:sldId id="954" r:id="rId46"/>
    <p:sldId id="955" r:id="rId47"/>
    <p:sldId id="956" r:id="rId48"/>
    <p:sldId id="957" r:id="rId49"/>
    <p:sldId id="958" r:id="rId50"/>
    <p:sldId id="959" r:id="rId51"/>
    <p:sldId id="960" r:id="rId52"/>
    <p:sldId id="961" r:id="rId53"/>
    <p:sldId id="962" r:id="rId54"/>
    <p:sldId id="963" r:id="rId55"/>
    <p:sldId id="964" r:id="rId56"/>
    <p:sldId id="965" r:id="rId57"/>
    <p:sldId id="966" r:id="rId58"/>
    <p:sldId id="967" r:id="rId59"/>
    <p:sldId id="968" r:id="rId60"/>
    <p:sldId id="969" r:id="rId61"/>
    <p:sldId id="970" r:id="rId62"/>
    <p:sldId id="971" r:id="rId63"/>
    <p:sldId id="972" r:id="rId64"/>
    <p:sldId id="973" r:id="rId65"/>
    <p:sldId id="974" r:id="rId66"/>
    <p:sldId id="975" r:id="rId67"/>
    <p:sldId id="976" r:id="rId68"/>
    <p:sldId id="977" r:id="rId69"/>
    <p:sldId id="978" r:id="rId70"/>
    <p:sldId id="979" r:id="rId71"/>
    <p:sldId id="980" r:id="rId72"/>
    <p:sldId id="981" r:id="rId73"/>
    <p:sldId id="982" r:id="rId74"/>
    <p:sldId id="983" r:id="rId75"/>
    <p:sldId id="984" r:id="rId76"/>
    <p:sldId id="985" r:id="rId77"/>
    <p:sldId id="986" r:id="rId78"/>
    <p:sldId id="987" r:id="rId79"/>
    <p:sldId id="988" r:id="rId80"/>
    <p:sldId id="989" r:id="rId81"/>
    <p:sldId id="990" r:id="rId82"/>
    <p:sldId id="991" r:id="rId83"/>
    <p:sldId id="992" r:id="rId84"/>
    <p:sldId id="993" r:id="rId85"/>
    <p:sldId id="994" r:id="rId86"/>
    <p:sldId id="995" r:id="rId87"/>
    <p:sldId id="996" r:id="rId88"/>
    <p:sldId id="997" r:id="rId89"/>
    <p:sldId id="998" r:id="rId90"/>
    <p:sldId id="999" r:id="rId91"/>
    <p:sldId id="1000" r:id="rId92"/>
    <p:sldId id="1001" r:id="rId93"/>
    <p:sldId id="1002" r:id="rId94"/>
    <p:sldId id="1003" r:id="rId95"/>
    <p:sldId id="1004" r:id="rId96"/>
    <p:sldId id="1005" r:id="rId97"/>
    <p:sldId id="1006" r:id="rId98"/>
    <p:sldId id="1007" r:id="rId99"/>
    <p:sldId id="1008" r:id="rId100"/>
    <p:sldId id="1009" r:id="rId101"/>
    <p:sldId id="1010" r:id="rId102"/>
    <p:sldId id="1011" r:id="rId103"/>
    <p:sldId id="1012" r:id="rId10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E2CA"/>
          </a:solidFill>
        </a:fill>
      </a:tcStyle>
    </a:wholeTbl>
    <a:band2H>
      <a:tcTxStyle/>
      <a:tcStyle>
        <a:tcBdr/>
        <a:fill>
          <a:solidFill>
            <a:srgbClr val="FCF1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3D6"/>
          </a:solidFill>
        </a:fill>
      </a:tcStyle>
    </a:wholeTbl>
    <a:band2H>
      <a:tcTxStyle/>
      <a:tcStyle>
        <a:tcBdr/>
        <a:fill>
          <a:solidFill>
            <a:srgbClr val="FAEA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ECE"/>
          </a:solidFill>
        </a:fill>
      </a:tcStyle>
    </a:wholeTbl>
    <a:band2H>
      <a:tcTxStyle/>
      <a:tcStyle>
        <a:tcBdr/>
        <a:fill>
          <a:solidFill>
            <a:srgbClr val="F5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2883"/>
  </p:normalViewPr>
  <p:slideViewPr>
    <p:cSldViewPr snapToGrid="0" snapToObjects="1">
      <p:cViewPr varScale="1">
        <p:scale>
          <a:sx n="86" d="100"/>
          <a:sy n="86" d="100"/>
        </p:scale>
        <p:origin x="1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456860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94067.htm" TargetMode="External"/><Relationship Id="rId7" Type="http://schemas.openxmlformats.org/officeDocument/2006/relationships/hyperlink" Target="http://baike.baidu.com/view/375669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3408711.htm" TargetMode="External"/><Relationship Id="rId5" Type="http://schemas.openxmlformats.org/officeDocument/2006/relationships/hyperlink" Target="http://baike.baidu.com/view/4866.htm" TargetMode="External"/><Relationship Id="rId4" Type="http://schemas.openxmlformats.org/officeDocument/2006/relationships/hyperlink" Target="http://baike.baidu.com/view/11269.htm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4656.htm" TargetMode="External"/><Relationship Id="rId13" Type="http://schemas.openxmlformats.org/officeDocument/2006/relationships/hyperlink" Target="http://zh.wikipedia.org/wiki/%E6%91%84%E5%8A%A8%E7%90%86%E8%AE%BA" TargetMode="External"/><Relationship Id="rId18" Type="http://schemas.openxmlformats.org/officeDocument/2006/relationships/hyperlink" Target="http://zh.wikipedia.org/wiki/%E6%8B%BF%E7%A0%B4%E4%BB%91" TargetMode="External"/><Relationship Id="rId3" Type="http://schemas.openxmlformats.org/officeDocument/2006/relationships/hyperlink" Target="http://baike.baidu.com/view/4866.htm" TargetMode="External"/><Relationship Id="rId7" Type="http://schemas.openxmlformats.org/officeDocument/2006/relationships/hyperlink" Target="http://baike.baidu.com/view/255341.htm" TargetMode="External"/><Relationship Id="rId12" Type="http://schemas.openxmlformats.org/officeDocument/2006/relationships/hyperlink" Target="http://zh.wikipedia.org/wiki/1802%E5%B9%B4" TargetMode="External"/><Relationship Id="rId17" Type="http://schemas.openxmlformats.org/officeDocument/2006/relationships/hyperlink" Target="http://zh.wikipedia.org/wiki/%E8%89%BE%E8%90%A8%E5%85%8B%C2%B7%E7%89%9B%E9%A1%BF" TargetMode="External"/><Relationship Id="rId2" Type="http://schemas.openxmlformats.org/officeDocument/2006/relationships/slide" Target="../slides/slide4.xml"/><Relationship Id="rId16" Type="http://schemas.openxmlformats.org/officeDocument/2006/relationships/hyperlink" Target="http://zh.wikipedia.org/wiki/1825%E5%B9%B4" TargetMode="External"/><Relationship Id="rId20" Type="http://schemas.openxmlformats.org/officeDocument/2006/relationships/hyperlink" Target="http://zh.wikipedia.org/wiki/%E7%BA%A6%E7%91%9F%E5%A4%AB%C2%B7%E8%B7%AF%E6%98%93%E6%96%AF%C2%B7%E6%8B%89%E6%A0%BC%E6%9C%97%E6%97%A5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325091.htm" TargetMode="External"/><Relationship Id="rId11" Type="http://schemas.openxmlformats.org/officeDocument/2006/relationships/hyperlink" Target="http://zh.wikipedia.org/wiki/%E6%BD%AE%E6%B1%90" TargetMode="External"/><Relationship Id="rId5" Type="http://schemas.openxmlformats.org/officeDocument/2006/relationships/hyperlink" Target="http://baike.baidu.com/view/126730.htm" TargetMode="External"/><Relationship Id="rId15" Type="http://schemas.openxmlformats.org/officeDocument/2006/relationships/hyperlink" Target="http://zh.wikipedia.org/wiki/%E4%B8%89%E4%BD%93%E9%97%AE%E9%A2%98" TargetMode="External"/><Relationship Id="rId10" Type="http://schemas.openxmlformats.org/officeDocument/2006/relationships/hyperlink" Target="http://zh.wikipedia.org/wiki/1799%E5%B9%B4" TargetMode="External"/><Relationship Id="rId19" Type="http://schemas.openxmlformats.org/officeDocument/2006/relationships/hyperlink" Target="http://zh.wikipedia.org/wiki/%E4%B8%8A%E5%B8%9D" TargetMode="External"/><Relationship Id="rId4" Type="http://schemas.openxmlformats.org/officeDocument/2006/relationships/hyperlink" Target="http://baike.baidu.com/view/91020.htm" TargetMode="External"/><Relationship Id="rId9" Type="http://schemas.openxmlformats.org/officeDocument/2006/relationships/hyperlink" Target="http://baike.baidu.com/view/85250.htm" TargetMode="External"/><Relationship Id="rId14" Type="http://schemas.openxmlformats.org/officeDocument/2006/relationships/hyperlink" Target="http://zh.wikipedia.org/wiki/%E6%9C%A8%E6%98%9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6" name="Shape 1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1768年3月21日生于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3"/>
              </a:rPr>
              <a:t>欧塞尔</a:t>
            </a:r>
            <a:r>
              <a:t>，1830年5月16日卒于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4"/>
              </a:rPr>
              <a:t>巴黎</a:t>
            </a:r>
            <a:r>
              <a:t>。9岁父母双亡， 被当地教堂收养。12岁由一主教送入地方军事学校读书。17岁（1785）回乡教数学，1794到巴 黎，成为高等师范学校的首批学员，次年到巴黎综合工科学校执教。1798年随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5"/>
              </a:rPr>
              <a:t>拿破仑</a:t>
            </a:r>
            <a:r>
              <a:t>远征埃及时任军中文书和埃及研究院秘书，1801年回国后任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6"/>
              </a:rPr>
              <a:t>伊泽尔省</a:t>
            </a:r>
            <a:r>
              <a:t>地方长官。1817年当选为科学院院士，1822年任该院终身秘书，后又任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7"/>
              </a:rPr>
              <a:t>法兰西学院</a:t>
            </a:r>
            <a:r>
              <a:t>终身秘书和理工科大学校务委员会主席。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882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1" name="Shape 3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加快离散傅立叶变换的速度</a:t>
            </a:r>
          </a:p>
          <a:p>
            <a:pPr defTabSz="914400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计算中有很多重复的内容</a:t>
            </a:r>
          </a:p>
          <a:p>
            <a:pPr defTabSz="914400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Cooley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和</a:t>
            </a:r>
            <a:r>
              <a:t>tukey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于</a:t>
            </a:r>
            <a:r>
              <a:t>1965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年提出：</a:t>
            </a:r>
          </a:p>
          <a:p>
            <a:pPr lvl="1" indent="457200" defTabSz="9144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将原始的</a:t>
            </a:r>
            <a:r>
              <a:t>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点序列依次分解为一系列短序列；</a:t>
            </a:r>
          </a:p>
          <a:p>
            <a:pPr lvl="1" indent="457200" defTabSz="9144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求出这些短序列的离散傅立叶变换；</a:t>
            </a:r>
          </a:p>
          <a:p>
            <a:pPr lvl="1" indent="457200" defTabSz="9144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组合出所需的变换值；</a:t>
            </a:r>
          </a:p>
          <a:p>
            <a:pPr lvl="1" indent="457200" defTabSz="914400">
              <a:defRPr sz="24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计算量（乘除法）：</a:t>
            </a:r>
          </a:p>
        </p:txBody>
      </p:sp>
    </p:spTree>
    <p:extLst>
      <p:ext uri="{BB962C8B-B14F-4D97-AF65-F5344CB8AC3E}">
        <p14:creationId xmlns:p14="http://schemas.microsoft.com/office/powerpoint/2010/main" val="311970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7" name="Shape 3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假定</a:t>
            </a:r>
            <a:r>
              <a:t>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为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的正整数幂：</a:t>
            </a:r>
          </a:p>
        </p:txBody>
      </p:sp>
    </p:spTree>
    <p:extLst>
      <p:ext uri="{BB962C8B-B14F-4D97-AF65-F5344CB8AC3E}">
        <p14:creationId xmlns:p14="http://schemas.microsoft.com/office/powerpoint/2010/main" val="701451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那如果取</a:t>
            </a:r>
            <a:r>
              <a:rPr>
                <a:latin typeface="Times"/>
                <a:ea typeface="Times"/>
                <a:cs typeface="Times"/>
                <a:sym typeface="Times"/>
              </a:rPr>
              <a:t>𝑀,𝑀+1,⋯,2𝑀−1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怎么算？</a:t>
            </a:r>
          </a:p>
        </p:txBody>
      </p:sp>
    </p:spTree>
    <p:extLst>
      <p:ext uri="{BB962C8B-B14F-4D97-AF65-F5344CB8AC3E}">
        <p14:creationId xmlns:p14="http://schemas.microsoft.com/office/powerpoint/2010/main" val="989412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7" name="Shape 4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意义：对一个长度为</a:t>
            </a:r>
            <a:r>
              <a:t>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的序列进行傅立叶变换可以通过将其分成两半计算，对第一部分的计算需要通过计算两个长度为</a:t>
            </a:r>
            <a:r>
              <a:t>N/2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长度序列的傅立叶变换式进行，然后利用这两个长度为</a:t>
            </a:r>
            <a:r>
              <a:t>N/2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的序列可以得到第二部分的值。</a:t>
            </a:r>
          </a:p>
        </p:txBody>
      </p:sp>
    </p:spTree>
    <p:extLst>
      <p:ext uri="{BB962C8B-B14F-4D97-AF65-F5344CB8AC3E}">
        <p14:creationId xmlns:p14="http://schemas.microsoft.com/office/powerpoint/2010/main" val="3018849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女人</a:t>
            </a:r>
          </a:p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相位角度</a:t>
            </a:r>
          </a:p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只采用相位角度重建女人</a:t>
            </a:r>
          </a:p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只采用幅值重建女人</a:t>
            </a:r>
          </a:p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采用相位角度和右图方块提供的幅值重建女人</a:t>
            </a:r>
          </a:p>
          <a:p>
            <a:pPr marL="228600" indent="-228600" defTabSz="914400">
              <a:buSzPct val="100000"/>
              <a:buAutoNum type="alphaLcParenBoth"/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采用方块的相位角度和女人的幅值重建结果</a:t>
            </a:r>
          </a:p>
        </p:txBody>
      </p:sp>
    </p:spTree>
    <p:extLst>
      <p:ext uri="{BB962C8B-B14F-4D97-AF65-F5344CB8AC3E}">
        <p14:creationId xmlns:p14="http://schemas.microsoft.com/office/powerpoint/2010/main" val="3955500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High level idea is that corners are good.  You want to find windows that contain strong gradients AND gradients oriented in more than one direction</a:t>
            </a:r>
          </a:p>
        </p:txBody>
      </p:sp>
    </p:spTree>
    <p:extLst>
      <p:ext uri="{BB962C8B-B14F-4D97-AF65-F5344CB8AC3E}">
        <p14:creationId xmlns:p14="http://schemas.microsoft.com/office/powerpoint/2010/main" val="2901477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2" name="Shape 1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拉普拉斯曾任拿破仑的老师，所以和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3"/>
              </a:rPr>
              <a:t>拿破仑</a:t>
            </a:r>
            <a:r>
              <a:t>结下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4"/>
              </a:rPr>
              <a:t>不解之缘</a:t>
            </a:r>
            <a:r>
              <a:t>。拉普拉斯在数学上是个大师，在政治上是个小人物、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5"/>
              </a:rPr>
              <a:t>墙头草</a:t>
            </a:r>
            <a:r>
              <a:t>，总是效忠于得势的一边，被人看不起，拿破仑曾讥笑他把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6"/>
              </a:rPr>
              <a:t>无穷小量</a:t>
            </a:r>
            <a:r>
              <a:t>的精神带到内阁里。在席卷法国的政治变动中，包括拿破仑的兴起和衰落，没有显著地打断他的工作。尽管他是个曾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7"/>
              </a:rPr>
              <a:t>染指</a:t>
            </a:r>
            <a:r>
              <a:t>政治的人，但他的威望以及他将数学应用于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8"/>
              </a:rPr>
              <a:t>军事</a:t>
            </a:r>
            <a:r>
              <a:t>问题的才能保护了他，同时也归功于他显示出的一种并不值得佩服的在政治态度方面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9"/>
              </a:rPr>
              <a:t>见风使舵</a:t>
            </a:r>
            <a:r>
              <a:t>的能力。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0"/>
              </a:rPr>
              <a:t>1799年</a:t>
            </a:r>
            <a:r>
              <a:t>出版了巨著《天体力学》的头两卷，主要论述行星运动、行星形状和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1"/>
              </a:rPr>
              <a:t>潮汐</a:t>
            </a:r>
            <a:r>
              <a:t>。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2"/>
              </a:rPr>
              <a:t>1802年</a:t>
            </a:r>
            <a:r>
              <a:t>出版第三卷，论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3"/>
              </a:rPr>
              <a:t>摄动理论</a:t>
            </a:r>
            <a:r>
              <a:t>。 1805年出版第四卷，论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4"/>
              </a:rPr>
              <a:t>木星</a:t>
            </a:r>
            <a:r>
              <a:t>四颗卫星的运动及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5"/>
              </a:rPr>
              <a:t>三体问题</a:t>
            </a:r>
            <a:r>
              <a:t>的特殊解。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6"/>
              </a:rPr>
              <a:t>1825年</a:t>
            </a:r>
            <a:r>
              <a:t>出版第五卷，补充前几卷的内容。由于这部巨著的出版，拉普拉斯被誉为法国的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7"/>
              </a:rPr>
              <a:t>牛顿</a:t>
            </a:r>
            <a:r>
              <a:t>。据说，当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8"/>
              </a:rPr>
              <a:t>拿破仑</a:t>
            </a:r>
            <a:r>
              <a:t>看到这部书时，问拉普拉斯，为何在他的书中一句也不提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19"/>
              </a:rPr>
              <a:t>上帝</a:t>
            </a:r>
            <a:r>
              <a:t>。拉普拉斯明确地回答：「陛下，我不需要那个假设」.拿破崙將這句話告訴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20"/>
              </a:rPr>
              <a:t>拉格朗日</a:t>
            </a:r>
            <a:r>
              <a:t>，拉格朗日卻說：「這是個好假設！它可以解釋許多事情」</a:t>
            </a:r>
          </a:p>
        </p:txBody>
      </p:sp>
    </p:spTree>
    <p:extLst>
      <p:ext uri="{BB962C8B-B14F-4D97-AF65-F5344CB8AC3E}">
        <p14:creationId xmlns:p14="http://schemas.microsoft.com/office/powerpoint/2010/main" val="318937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8" name="Shape 1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楷体"/>
                <a:ea typeface="楷体"/>
                <a:cs typeface="楷体"/>
                <a:sym typeface="楷体"/>
              </a:defRPr>
            </a:pPr>
            <a:r>
              <a:t>古今往来，众多数学家一直在寻找用简单函数较好地近似代替复杂函数的途径，除了理论上的需要外，它对实际应用的领域的意义更是不可估量。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defRPr sz="1200">
                <a:latin typeface="楷体"/>
                <a:ea typeface="楷体"/>
                <a:cs typeface="楷体"/>
                <a:sym typeface="楷体"/>
              </a:defRPr>
            </a:pPr>
            <a:r>
              <a:t>在微积分发明之前，这个问题一直没有本质上的突破。</a:t>
            </a:r>
          </a:p>
        </p:txBody>
      </p:sp>
    </p:spTree>
    <p:extLst>
      <p:ext uri="{BB962C8B-B14F-4D97-AF65-F5344CB8AC3E}">
        <p14:creationId xmlns:p14="http://schemas.microsoft.com/office/powerpoint/2010/main" val="52960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2" name="Shape 1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英国数学家泰勒在17世纪找到了用幂函数的无限线性组合表示一般的解析函数的方法。</a:t>
            </a:r>
          </a:p>
        </p:txBody>
      </p:sp>
    </p:spTree>
    <p:extLst>
      <p:ext uri="{BB962C8B-B14F-4D97-AF65-F5344CB8AC3E}">
        <p14:creationId xmlns:p14="http://schemas.microsoft.com/office/powerpoint/2010/main" val="271261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0" name="Shape 1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18世纪中叶，法国数学家傅里叶在研究热传导问题时，找到了三角函数的无限线性组合表示有限区间上的一般函数的方法，即把函数展开成三角级数。</a:t>
            </a:r>
          </a:p>
        </p:txBody>
      </p:sp>
    </p:spTree>
    <p:extLst>
      <p:ext uri="{BB962C8B-B14F-4D97-AF65-F5344CB8AC3E}">
        <p14:creationId xmlns:p14="http://schemas.microsoft.com/office/powerpoint/2010/main" val="38992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2" name="Shape 1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简单的周期现象，简谐振动。</a:t>
            </a:r>
          </a:p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一个周期运动，物理学上可以分成若干个简谐振动的叠加：</a:t>
            </a:r>
          </a:p>
        </p:txBody>
      </p:sp>
    </p:spTree>
    <p:extLst>
      <p:ext uri="{BB962C8B-B14F-4D97-AF65-F5344CB8AC3E}">
        <p14:creationId xmlns:p14="http://schemas.microsoft.com/office/powerpoint/2010/main" val="2836475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2" name="Shape 1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 i="1">
                <a:latin typeface="Calibri"/>
                <a:ea typeface="Calibri"/>
                <a:cs typeface="Calibri"/>
                <a:sym typeface="Calibri"/>
              </a:defRPr>
            </a:pPr>
            <a:r>
              <a:t>u( t ) </a:t>
            </a:r>
            <a:r>
              <a:rPr i="0"/>
              <a:t>不同频率正弦波分量的叠加过程</a:t>
            </a:r>
          </a:p>
        </p:txBody>
      </p:sp>
    </p:spTree>
    <p:extLst>
      <p:ext uri="{BB962C8B-B14F-4D97-AF65-F5344CB8AC3E}">
        <p14:creationId xmlns:p14="http://schemas.microsoft.com/office/powerpoint/2010/main" val="1378904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8" name="Shape 1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对于非周期函数,如果函数</a:t>
            </a: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𝑓(𝑥)</a:t>
            </a:r>
            <a:r>
              <a:t>只在区间</a:t>
            </a: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[−𝜋,𝜋]</a:t>
            </a:r>
            <a:r>
              <a:t> 上,也可展开成傅氏级数.</a:t>
            </a:r>
          </a:p>
          <a:p>
            <a:pPr defTabSz="914400">
              <a:defRPr sz="1200">
                <a:latin typeface="楷体"/>
                <a:ea typeface="楷体"/>
                <a:cs typeface="楷体"/>
                <a:sym typeface="楷体"/>
              </a:defRPr>
            </a:pPr>
            <a:r>
              <a:t>周期延拓</a:t>
            </a:r>
          </a:p>
        </p:txBody>
      </p:sp>
    </p:spTree>
    <p:extLst>
      <p:ext uri="{BB962C8B-B14F-4D97-AF65-F5344CB8AC3E}">
        <p14:creationId xmlns:p14="http://schemas.microsoft.com/office/powerpoint/2010/main" val="358169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0" name="Shape 14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8个白点，就是我们要去掉的频率</a:t>
            </a:r>
          </a:p>
        </p:txBody>
      </p:sp>
    </p:spTree>
    <p:extLst>
      <p:ext uri="{BB962C8B-B14F-4D97-AF65-F5344CB8AC3E}">
        <p14:creationId xmlns:p14="http://schemas.microsoft.com/office/powerpoint/2010/main" val="50630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6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线条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9050">
            <a:solidFill>
              <a:srgbClr val="CC990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浙江大学计算机学院"/>
          <p:cNvSpPr txBox="1"/>
          <p:nvPr/>
        </p:nvSpPr>
        <p:spPr>
          <a:xfrm>
            <a:off x="444500" y="6524625"/>
            <a:ext cx="231457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B2B2B2"/>
                </a:solidFill>
                <a:effectLst>
                  <a:outerShdw blurRad="12700" dist="25400" dir="2700000" rotWithShape="0">
                    <a:srgbClr val="DDDDDD"/>
                  </a:outerShdw>
                </a:effectLst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浙江大学计算机学院</a:t>
            </a:r>
          </a:p>
        </p:txBody>
      </p:sp>
      <p:sp>
        <p:nvSpPr>
          <p:cNvPr id="265" name="（仅供本课程内部学习，勿上载外网）"/>
          <p:cNvSpPr txBox="1"/>
          <p:nvPr/>
        </p:nvSpPr>
        <p:spPr>
          <a:xfrm>
            <a:off x="3435350" y="6524625"/>
            <a:ext cx="279241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B2B2B2"/>
                </a:solidFill>
                <a:effectLst>
                  <a:outerShdw blurRad="12700" dist="25400" dir="2700000" rotWithShape="0">
                    <a:srgbClr val="DDDDDD"/>
                  </a:outerShdw>
                </a:effectLst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（仅供本课程内部学习，勿上载外网）</a:t>
            </a:r>
          </a:p>
        </p:txBody>
      </p:sp>
      <p:sp>
        <p:nvSpPr>
          <p:cNvPr id="2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19600" y="6040072"/>
            <a:ext cx="2133600" cy="2642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1193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bg>
      <p:bgPr>
        <a:gradFill flip="none" rotWithShape="1">
          <a:gsLst>
            <a:gs pos="0">
              <a:srgbClr val="BFC4D3"/>
            </a:gs>
            <a:gs pos="12000">
              <a:srgbClr val="BF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"/>
          <p:cNvSpPr/>
          <p:nvPr/>
        </p:nvSpPr>
        <p:spPr>
          <a:xfrm>
            <a:off x="0" y="0"/>
            <a:ext cx="9144000" cy="26025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矩形"/>
          <p:cNvSpPr/>
          <p:nvPr/>
        </p:nvSpPr>
        <p:spPr>
          <a:xfrm>
            <a:off x="0" y="2602520"/>
            <a:ext cx="914400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标题文本"/>
          <p:cNvSpPr txBox="1">
            <a:spLocks noGrp="1"/>
          </p:cNvSpPr>
          <p:nvPr>
            <p:ph type="title"/>
          </p:nvPr>
        </p:nvSpPr>
        <p:spPr>
          <a:xfrm>
            <a:off x="749808" y="118871"/>
            <a:ext cx="8013193" cy="163677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4700"/>
            </a:lvl1pPr>
          </a:lstStyle>
          <a:p>
            <a:r>
              <a:t>标题文本</a:t>
            </a:r>
          </a:p>
        </p:txBody>
      </p:sp>
      <p:sp>
        <p:nvSpPr>
          <p:cNvPr id="5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40663" y="1828800"/>
            <a:ext cx="8022337" cy="685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Tx/>
              <a:buSzTx/>
              <a:buNone/>
              <a:defRPr sz="20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文本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98986"/>
            <a:ext cx="4040188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1pPr>
            <a:lvl2pPr marL="0" indent="4572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矩形"/>
          <p:cNvSpPr>
            <a:spLocks noGrp="1"/>
          </p:cNvSpPr>
          <p:nvPr>
            <p:ph type="body" sz="quarter" idx="13"/>
          </p:nvPr>
        </p:nvSpPr>
        <p:spPr>
          <a:xfrm>
            <a:off x="4645025" y="1698986"/>
            <a:ext cx="4041775" cy="715357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2300" b="1" cap="all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167837" y="152400"/>
            <a:ext cx="2523746" cy="97840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000" b="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idx="1"/>
          </p:nvPr>
        </p:nvSpPr>
        <p:spPr>
          <a:xfrm>
            <a:off x="3019376" y="1743132"/>
            <a:ext cx="5920642" cy="455888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矩形"/>
          <p:cNvSpPr>
            <a:spLocks noGrp="1"/>
          </p:cNvSpPr>
          <p:nvPr>
            <p:ph type="body" sz="quarter" idx="13"/>
          </p:nvPr>
        </p:nvSpPr>
        <p:spPr>
          <a:xfrm>
            <a:off x="167837" y="1730018"/>
            <a:ext cx="2468882" cy="457200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101" name="矩形"/>
          <p:cNvSpPr/>
          <p:nvPr/>
        </p:nvSpPr>
        <p:spPr>
          <a:xfrm>
            <a:off x="2855736" y="-1"/>
            <a:ext cx="45721" cy="14538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矩形"/>
          <p:cNvSpPr/>
          <p:nvPr/>
        </p:nvSpPr>
        <p:spPr>
          <a:xfrm>
            <a:off x="2855736" y="-1"/>
            <a:ext cx="45721" cy="14538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solidFill>
          <a:srgbClr val="D4D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164592" y="155447"/>
            <a:ext cx="2525150" cy="97841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000" b="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标题文本</a:t>
            </a:r>
          </a:p>
        </p:txBody>
      </p:sp>
      <p:sp>
        <p:nvSpPr>
          <p:cNvPr id="111" name="图像"/>
          <p:cNvSpPr>
            <a:spLocks noGrp="1"/>
          </p:cNvSpPr>
          <p:nvPr>
            <p:ph type="pic" idx="13"/>
          </p:nvPr>
        </p:nvSpPr>
        <p:spPr>
          <a:xfrm>
            <a:off x="2903804" y="1484808"/>
            <a:ext cx="6247398" cy="537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4592" y="1728216"/>
            <a:ext cx="2468880" cy="45720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457200">
              <a:buClrTx/>
              <a:buSzTx/>
              <a:buNone/>
              <a:defRPr sz="1400"/>
            </a:lvl2pPr>
            <a:lvl3pPr marL="0" indent="914400">
              <a:buClrTx/>
              <a:buSzTx/>
              <a:buNone/>
              <a:defRPr sz="1400"/>
            </a:lvl3pPr>
            <a:lvl4pPr marL="0" indent="1371600">
              <a:buClrTx/>
              <a:buSzTx/>
              <a:buNone/>
              <a:defRPr sz="1400"/>
            </a:lvl4pPr>
            <a:lvl5pPr marL="0" indent="1828800">
              <a:buClrTx/>
              <a:buSz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3" name="矩形"/>
          <p:cNvSpPr/>
          <p:nvPr/>
        </p:nvSpPr>
        <p:spPr>
          <a:xfrm>
            <a:off x="2855736" y="0"/>
            <a:ext cx="4572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矩形"/>
          <p:cNvSpPr/>
          <p:nvPr/>
        </p:nvSpPr>
        <p:spPr>
          <a:xfrm>
            <a:off x="2855736" y="0"/>
            <a:ext cx="4572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890976" y="1193799"/>
            <a:ext cx="182216" cy="177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文本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"/>
          <p:cNvSpPr/>
          <p:nvPr/>
        </p:nvSpPr>
        <p:spPr>
          <a:xfrm>
            <a:off x="6598919" y="0"/>
            <a:ext cx="4572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108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矩形"/>
          <p:cNvSpPr/>
          <p:nvPr/>
        </p:nvSpPr>
        <p:spPr>
          <a:xfrm>
            <a:off x="6647687" y="0"/>
            <a:ext cx="2514602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6781800" y="274639"/>
            <a:ext cx="1905000" cy="58515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304800"/>
            <a:ext cx="6019800" cy="585152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bg>
      <p:bgPr>
        <a:gradFill flip="none" rotWithShape="1">
          <a:gsLst>
            <a:gs pos="0">
              <a:srgbClr val="BFC4D3"/>
            </a:gs>
            <a:gs pos="12000">
              <a:srgbClr val="BF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/>
          <p:nvPr/>
        </p:nvSpPr>
        <p:spPr>
          <a:xfrm>
            <a:off x="-1" y="0"/>
            <a:ext cx="9144001" cy="513543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685800" y="3355847"/>
            <a:ext cx="8077200" cy="167335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700"/>
            </a:lvl1pPr>
          </a:lstStyle>
          <a:p>
            <a:r>
              <a:t>标题文本</a:t>
            </a:r>
          </a:p>
        </p:txBody>
      </p:sp>
      <p:sp>
        <p:nvSpPr>
          <p:cNvPr id="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85800" y="1828800"/>
            <a:ext cx="8077200" cy="149961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ClrTx/>
              <a:buSzTx/>
              <a:buNone/>
              <a:defRPr sz="20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矩形"/>
          <p:cNvSpPr/>
          <p:nvPr/>
        </p:nvSpPr>
        <p:spPr>
          <a:xfrm>
            <a:off x="0" y="5128333"/>
            <a:ext cx="914400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368490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48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0" y="1435895"/>
            <a:ext cx="914400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10160" dir="54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矩形"/>
          <p:cNvSpPr/>
          <p:nvPr/>
        </p:nvSpPr>
        <p:spPr>
          <a:xfrm>
            <a:off x="-1" y="-1"/>
            <a:ext cx="9144001" cy="143373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457200" y="155447"/>
            <a:ext cx="8229600" cy="1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756044" y="6573518"/>
            <a:ext cx="182216" cy="177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200">
                <a:solidFill>
                  <a:srgbClr val="41414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5" r:id="rId9"/>
    <p:sldLayoutId id="2147483666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solidFill>
            <a:schemeClr val="accent1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438912" marR="0" indent="-32004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Char char="◼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770708" marR="0" indent="-3135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90000"/>
        <a:buFontTx/>
        <a:buChar char="▪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1072896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325880" marR="0" indent="-2926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1536191" marR="0" indent="-2926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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1737360" marR="0" indent="-29260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1971039" marR="0" indent="-32511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2172207" marR="0" indent="-32511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2373375" marR="0" indent="-32511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3200" b="0" i="0" u="none" strike="noStrike" cap="none" spc="0" baseline="0"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79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aphanus/136915456/" TargetMode="External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jpeg"/><Relationship Id="rId4" Type="http://schemas.openxmlformats.org/officeDocument/2006/relationships/hyperlink" Target="http://www.flickr.com/photos/swashford/428567562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aphanus/136915456/" TargetMode="External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flickr.com/photos/scpgt/328570837/" TargetMode="External"/><Relationship Id="rId4" Type="http://schemas.openxmlformats.org/officeDocument/2006/relationships/image" Target="../media/image12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mathworld.wolfram.com/Cosin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thworld.wolfram.com/Sine.html" TargetMode="External"/><Relationship Id="rId5" Type="http://schemas.openxmlformats.org/officeDocument/2006/relationships/hyperlink" Target="http://mathworld.wolfram.com/OrthogonalFunctions.html" TargetMode="Externa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ea typeface="华文仿宋" pitchFamily="2" charset="-122"/>
              </a:rPr>
              <a:t>Basic Image Operation (VII)</a:t>
            </a:r>
            <a:br>
              <a:rPr lang="en-US" altLang="zh-CN" sz="3200" dirty="0">
                <a:ea typeface="华文仿宋" pitchFamily="2" charset="-122"/>
              </a:rPr>
            </a:br>
            <a:r>
              <a:rPr lang="zh-CN" altLang="en-US" sz="3200" dirty="0">
                <a:ea typeface="华文仿宋" pitchFamily="2" charset="-122"/>
              </a:rPr>
              <a:t>图像基本操作</a:t>
            </a:r>
            <a:r>
              <a:rPr lang="en-US" altLang="zh-CN" sz="3200" dirty="0">
                <a:ea typeface="华文仿宋" pitchFamily="2" charset="-122"/>
              </a:rPr>
              <a:t>(VII)</a:t>
            </a:r>
            <a:r>
              <a:rPr lang="zh-CN" altLang="en-US" sz="3200" dirty="0">
                <a:ea typeface="华文仿宋" pitchFamily="2" charset="-122"/>
              </a:rPr>
              <a:t> </a:t>
            </a:r>
            <a:br>
              <a:rPr lang="zh-CN" altLang="en-US" sz="3200" dirty="0">
                <a:ea typeface="华文仿宋" pitchFamily="2" charset="-122"/>
              </a:rPr>
            </a:br>
            <a:endParaRPr lang="zh-CN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1030613" cy="1093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副标题 2"/>
          <p:cNvSpPr txBox="1">
            <a:spLocks/>
          </p:cNvSpPr>
          <p:nvPr/>
        </p:nvSpPr>
        <p:spPr>
          <a:xfrm>
            <a:off x="539552" y="5229200"/>
            <a:ext cx="8077200" cy="1499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None/>
              <a:defRPr kumimoji="0"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CN" sz="1800" dirty="0"/>
              <a:t>Mingli Song</a:t>
            </a:r>
          </a:p>
          <a:p>
            <a:r>
              <a:rPr lang="en-US" altLang="zh-CN" sz="1800" dirty="0"/>
              <a:t>College of Computer Science, Zhejiang University</a:t>
            </a:r>
          </a:p>
          <a:p>
            <a:r>
              <a:rPr lang="en-US" altLang="zh-CN" sz="1800" dirty="0"/>
              <a:t>brooksong@zju.edu.cn</a:t>
            </a:r>
          </a:p>
          <a:p>
            <a:r>
              <a:rPr lang="en-US" altLang="zh-CN" sz="1800" dirty="0"/>
              <a:t>http://eagle.zju.edu.cn/home/cv/songmingli/</a:t>
            </a:r>
            <a:endParaRPr lang="zh-CN" altLang="en-US" sz="1800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21071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Fourier Transform</a:t>
            </a:r>
          </a:p>
        </p:txBody>
      </p:sp>
      <p:sp>
        <p:nvSpPr>
          <p:cNvPr id="1208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9778960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31" name="image69.tif" descr="image6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844824"/>
            <a:ext cx="7819352" cy="2184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4475160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Harris-Laplace [Mikolajczyk ‘01]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Harris-Laplace </a:t>
            </a:r>
            <a:r>
              <a:rPr sz="1800"/>
              <a:t>[Mikolajczyk ‘01]</a:t>
            </a:r>
          </a:p>
        </p:txBody>
      </p:sp>
      <p:sp>
        <p:nvSpPr>
          <p:cNvPr id="1065" name="Initialization: Multiscale Harris corner detection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spcBef>
                <a:spcPts val="600"/>
              </a:spcBef>
              <a:buSzPct val="100000"/>
              <a:buFont typeface="Wingdings"/>
              <a:buAutoNum type="arabicPeriod"/>
              <a:defRPr sz="2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Initialization: Multiscale Harris corner detection</a:t>
            </a:r>
          </a:p>
        </p:txBody>
      </p:sp>
      <p:pic>
        <p:nvPicPr>
          <p:cNvPr id="1066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3465512"/>
            <a:ext cx="1584326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7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837" y="5283200"/>
            <a:ext cx="1449389" cy="1135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8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62" y="4132262"/>
            <a:ext cx="1439863" cy="1127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362" y="2979737"/>
            <a:ext cx="1439863" cy="1127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0" name="image.png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362" y="1827212"/>
            <a:ext cx="1439863" cy="1127126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σ"/>
          <p:cNvSpPr txBox="1"/>
          <p:nvPr/>
        </p:nvSpPr>
        <p:spPr>
          <a:xfrm>
            <a:off x="4391025" y="5794375"/>
            <a:ext cx="43338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900"/>
              </a:spcBef>
              <a:defRPr sz="1600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r>
              <a:t>s</a:t>
            </a:r>
          </a:p>
        </p:txBody>
      </p:sp>
      <p:sp>
        <p:nvSpPr>
          <p:cNvPr id="1072" name="σ2"/>
          <p:cNvSpPr txBox="1"/>
          <p:nvPr/>
        </p:nvSpPr>
        <p:spPr>
          <a:xfrm>
            <a:off x="4391025" y="4786312"/>
            <a:ext cx="43338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900"/>
              </a:spcBef>
              <a:defRPr sz="1600">
                <a:latin typeface="Symbol"/>
                <a:ea typeface="Symbol"/>
                <a:cs typeface="Symbol"/>
                <a:sym typeface="Symbol"/>
              </a:defRPr>
            </a:pPr>
            <a:r>
              <a:t>s</a:t>
            </a:r>
            <a:r>
              <a:rPr baseline="30000"/>
              <a:t>2</a:t>
            </a:r>
          </a:p>
        </p:txBody>
      </p:sp>
      <p:grpSp>
        <p:nvGrpSpPr>
          <p:cNvPr id="1077" name="成组"/>
          <p:cNvGrpSpPr/>
          <p:nvPr/>
        </p:nvGrpSpPr>
        <p:grpSpPr>
          <a:xfrm>
            <a:off x="6516687" y="5554662"/>
            <a:ext cx="2268538" cy="787401"/>
            <a:chOff x="0" y="0"/>
            <a:chExt cx="2268537" cy="787400"/>
          </a:xfrm>
        </p:grpSpPr>
        <p:pic>
          <p:nvPicPr>
            <p:cNvPr id="1073" name="image.png" descr="image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2268538" cy="787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76" name="成组"/>
            <p:cNvGrpSpPr/>
            <p:nvPr/>
          </p:nvGrpSpPr>
          <p:grpSpPr>
            <a:xfrm>
              <a:off x="1085850" y="395286"/>
              <a:ext cx="180976" cy="88902"/>
              <a:chOff x="0" y="0"/>
              <a:chExt cx="180975" cy="88900"/>
            </a:xfrm>
          </p:grpSpPr>
          <p:sp>
            <p:nvSpPr>
              <p:cNvPr id="1074" name="线条"/>
              <p:cNvSpPr/>
              <p:nvPr/>
            </p:nvSpPr>
            <p:spPr>
              <a:xfrm>
                <a:off x="66675" y="-1"/>
                <a:ext cx="71438" cy="73026"/>
              </a:xfrm>
              <a:prstGeom prst="line">
                <a:avLst/>
              </a:prstGeom>
              <a:noFill/>
              <a:ln w="25400" cap="sq">
                <a:solidFill>
                  <a:srgbClr val="EEECE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75" name="线条"/>
              <p:cNvSpPr/>
              <p:nvPr/>
            </p:nvSpPr>
            <p:spPr>
              <a:xfrm flipV="1">
                <a:off x="0" y="15875"/>
                <a:ext cx="180976" cy="73026"/>
              </a:xfrm>
              <a:prstGeom prst="line">
                <a:avLst/>
              </a:prstGeom>
              <a:noFill/>
              <a:ln w="25400" cap="sq">
                <a:solidFill>
                  <a:srgbClr val="EEECE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082" name="成组"/>
          <p:cNvGrpSpPr/>
          <p:nvPr/>
        </p:nvGrpSpPr>
        <p:grpSpPr>
          <a:xfrm>
            <a:off x="6588125" y="4370387"/>
            <a:ext cx="2268538" cy="787401"/>
            <a:chOff x="0" y="0"/>
            <a:chExt cx="2268537" cy="787400"/>
          </a:xfrm>
        </p:grpSpPr>
        <p:pic>
          <p:nvPicPr>
            <p:cNvPr id="1078" name="image.png" descr="image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2268538" cy="787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81" name="成组"/>
            <p:cNvGrpSpPr/>
            <p:nvPr/>
          </p:nvGrpSpPr>
          <p:grpSpPr>
            <a:xfrm>
              <a:off x="1085849" y="395286"/>
              <a:ext cx="180976" cy="88901"/>
              <a:chOff x="0" y="0"/>
              <a:chExt cx="180974" cy="88900"/>
            </a:xfrm>
          </p:grpSpPr>
          <p:sp>
            <p:nvSpPr>
              <p:cNvPr id="1079" name="线条"/>
              <p:cNvSpPr/>
              <p:nvPr/>
            </p:nvSpPr>
            <p:spPr>
              <a:xfrm>
                <a:off x="66674" y="-1"/>
                <a:ext cx="71439" cy="73026"/>
              </a:xfrm>
              <a:prstGeom prst="line">
                <a:avLst/>
              </a:prstGeom>
              <a:noFill/>
              <a:ln w="25400" cap="sq">
                <a:solidFill>
                  <a:srgbClr val="EEECE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80" name="线条"/>
              <p:cNvSpPr/>
              <p:nvPr/>
            </p:nvSpPr>
            <p:spPr>
              <a:xfrm flipV="1">
                <a:off x="0" y="15875"/>
                <a:ext cx="180975" cy="73025"/>
              </a:xfrm>
              <a:prstGeom prst="line">
                <a:avLst/>
              </a:prstGeom>
              <a:noFill/>
              <a:ln w="25400" cap="sq">
                <a:solidFill>
                  <a:srgbClr val="EEECE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087" name="成组"/>
          <p:cNvGrpSpPr/>
          <p:nvPr/>
        </p:nvGrpSpPr>
        <p:grpSpPr>
          <a:xfrm>
            <a:off x="6588125" y="3178175"/>
            <a:ext cx="2268538" cy="787400"/>
            <a:chOff x="0" y="0"/>
            <a:chExt cx="2268537" cy="787400"/>
          </a:xfrm>
        </p:grpSpPr>
        <p:pic>
          <p:nvPicPr>
            <p:cNvPr id="1083" name="image.png" descr="image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2268538" cy="787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86" name="成组"/>
            <p:cNvGrpSpPr/>
            <p:nvPr/>
          </p:nvGrpSpPr>
          <p:grpSpPr>
            <a:xfrm>
              <a:off x="1085849" y="395288"/>
              <a:ext cx="180976" cy="88901"/>
              <a:chOff x="0" y="0"/>
              <a:chExt cx="180974" cy="88900"/>
            </a:xfrm>
          </p:grpSpPr>
          <p:sp>
            <p:nvSpPr>
              <p:cNvPr id="1084" name="线条"/>
              <p:cNvSpPr/>
              <p:nvPr/>
            </p:nvSpPr>
            <p:spPr>
              <a:xfrm>
                <a:off x="66674" y="-1"/>
                <a:ext cx="71439" cy="73026"/>
              </a:xfrm>
              <a:prstGeom prst="line">
                <a:avLst/>
              </a:prstGeom>
              <a:noFill/>
              <a:ln w="25400" cap="sq">
                <a:solidFill>
                  <a:srgbClr val="EEECE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85" name="线条"/>
              <p:cNvSpPr/>
              <p:nvPr/>
            </p:nvSpPr>
            <p:spPr>
              <a:xfrm flipV="1">
                <a:off x="0" y="15875"/>
                <a:ext cx="180975" cy="73025"/>
              </a:xfrm>
              <a:prstGeom prst="line">
                <a:avLst/>
              </a:prstGeom>
              <a:noFill/>
              <a:ln w="25400" cap="sq">
                <a:solidFill>
                  <a:srgbClr val="EEECE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092" name="成组"/>
          <p:cNvGrpSpPr/>
          <p:nvPr/>
        </p:nvGrpSpPr>
        <p:grpSpPr>
          <a:xfrm>
            <a:off x="6588125" y="2030412"/>
            <a:ext cx="2268538" cy="787401"/>
            <a:chOff x="0" y="0"/>
            <a:chExt cx="2268537" cy="787400"/>
          </a:xfrm>
        </p:grpSpPr>
        <p:pic>
          <p:nvPicPr>
            <p:cNvPr id="1088" name="image.png" descr="image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2268538" cy="787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91" name="成组"/>
            <p:cNvGrpSpPr/>
            <p:nvPr/>
          </p:nvGrpSpPr>
          <p:grpSpPr>
            <a:xfrm>
              <a:off x="1085849" y="395286"/>
              <a:ext cx="180976" cy="88901"/>
              <a:chOff x="0" y="0"/>
              <a:chExt cx="180974" cy="88900"/>
            </a:xfrm>
          </p:grpSpPr>
          <p:sp>
            <p:nvSpPr>
              <p:cNvPr id="1089" name="线条"/>
              <p:cNvSpPr/>
              <p:nvPr/>
            </p:nvSpPr>
            <p:spPr>
              <a:xfrm>
                <a:off x="66674" y="-1"/>
                <a:ext cx="71439" cy="73026"/>
              </a:xfrm>
              <a:prstGeom prst="line">
                <a:avLst/>
              </a:prstGeom>
              <a:noFill/>
              <a:ln w="25400" cap="sq">
                <a:solidFill>
                  <a:srgbClr val="EEECE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90" name="线条"/>
              <p:cNvSpPr/>
              <p:nvPr/>
            </p:nvSpPr>
            <p:spPr>
              <a:xfrm flipV="1">
                <a:off x="0" y="15875"/>
                <a:ext cx="180975" cy="73025"/>
              </a:xfrm>
              <a:prstGeom prst="line">
                <a:avLst/>
              </a:prstGeom>
              <a:noFill/>
              <a:ln w="25400" cap="sq">
                <a:solidFill>
                  <a:srgbClr val="EEECE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093" name="σ3"/>
          <p:cNvSpPr txBox="1"/>
          <p:nvPr/>
        </p:nvSpPr>
        <p:spPr>
          <a:xfrm>
            <a:off x="4427537" y="3573462"/>
            <a:ext cx="43338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900"/>
              </a:spcBef>
              <a:defRPr sz="1600">
                <a:latin typeface="Symbol"/>
                <a:ea typeface="Symbol"/>
                <a:cs typeface="Symbol"/>
                <a:sym typeface="Symbol"/>
              </a:defRPr>
            </a:pPr>
            <a:r>
              <a:t>s</a:t>
            </a:r>
            <a:r>
              <a:rPr baseline="30000"/>
              <a:t>3</a:t>
            </a:r>
          </a:p>
        </p:txBody>
      </p:sp>
      <p:sp>
        <p:nvSpPr>
          <p:cNvPr id="1094" name="σ4"/>
          <p:cNvSpPr txBox="1"/>
          <p:nvPr/>
        </p:nvSpPr>
        <p:spPr>
          <a:xfrm>
            <a:off x="4462462" y="2565400"/>
            <a:ext cx="43338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900"/>
              </a:spcBef>
              <a:defRPr sz="1600">
                <a:latin typeface="Symbol"/>
                <a:ea typeface="Symbol"/>
                <a:cs typeface="Symbol"/>
                <a:sym typeface="Symbol"/>
              </a:defRPr>
            </a:pPr>
            <a:r>
              <a:t>s</a:t>
            </a:r>
            <a:r>
              <a:rPr baseline="30000"/>
              <a:t>4</a:t>
            </a:r>
          </a:p>
        </p:txBody>
      </p:sp>
      <p:sp>
        <p:nvSpPr>
          <p:cNvPr id="1095" name="Computing Harris function"/>
          <p:cNvSpPr txBox="1"/>
          <p:nvPr/>
        </p:nvSpPr>
        <p:spPr>
          <a:xfrm>
            <a:off x="3768725" y="6450012"/>
            <a:ext cx="309562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900"/>
              </a:spcBef>
              <a:defRPr sz="1600" b="1"/>
            </a:lvl1pPr>
          </a:lstStyle>
          <a:p>
            <a:r>
              <a:t>Computing Harris function</a:t>
            </a:r>
          </a:p>
        </p:txBody>
      </p:sp>
      <p:sp>
        <p:nvSpPr>
          <p:cNvPr id="1096" name="Detecting local maxima"/>
          <p:cNvSpPr txBox="1"/>
          <p:nvPr/>
        </p:nvSpPr>
        <p:spPr>
          <a:xfrm>
            <a:off x="6470650" y="6450012"/>
            <a:ext cx="244792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900"/>
              </a:spcBef>
              <a:defRPr sz="1600" b="1"/>
            </a:lvl1pPr>
          </a:lstStyle>
          <a:p>
            <a:r>
              <a:t>Detecting local maxima</a:t>
            </a:r>
          </a:p>
        </p:txBody>
      </p:sp>
    </p:spTree>
    <p:extLst>
      <p:ext uri="{BB962C8B-B14F-4D97-AF65-F5344CB8AC3E}">
        <p14:creationId xmlns:p14="http://schemas.microsoft.com/office/powerpoint/2010/main" val="313244924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Harris-Laplace [Mikolajczyk ‘01]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 sz="4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Harris-Laplace </a:t>
            </a:r>
            <a:r>
              <a:rPr sz="1800"/>
              <a:t>[Mikolajczyk ‘01]</a:t>
            </a:r>
          </a:p>
        </p:txBody>
      </p:sp>
      <p:sp>
        <p:nvSpPr>
          <p:cNvPr id="1099" name="Initialization: Multiscale Harris corner detection…"/>
          <p:cNvSpPr txBox="1">
            <a:spLocks noGrp="1"/>
          </p:cNvSpPr>
          <p:nvPr>
            <p:ph type="body" idx="4294967295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spcBef>
                <a:spcPts val="600"/>
              </a:spcBef>
              <a:buSzPct val="100000"/>
              <a:buFont typeface="Wingdings"/>
              <a:buAutoNum type="arabicPeriod"/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Initialization: Multiscale Harris corner detection</a:t>
            </a:r>
          </a:p>
          <a:p>
            <a:pPr marL="457200" indent="-457200">
              <a:spcBef>
                <a:spcPts val="600"/>
              </a:spcBef>
              <a:buSzPct val="100000"/>
              <a:buFont typeface="Wingdings"/>
              <a:buAutoNum type="arabicPeriod"/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Scale selection based on Laplacian</a:t>
            </a:r>
            <a:br/>
            <a:endParaRPr/>
          </a:p>
        </p:txBody>
      </p:sp>
      <p:sp>
        <p:nvSpPr>
          <p:cNvPr id="1100" name="K. Grauman, B. Leibe"/>
          <p:cNvSpPr txBox="1"/>
          <p:nvPr/>
        </p:nvSpPr>
        <p:spPr>
          <a:xfrm>
            <a:off x="3124200" y="6404292"/>
            <a:ext cx="28956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K. Grauman, B. Leibe</a:t>
            </a:r>
          </a:p>
        </p:txBody>
      </p:sp>
      <p:pic>
        <p:nvPicPr>
          <p:cNvPr id="1101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3349625"/>
            <a:ext cx="8294688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Harris points"/>
          <p:cNvSpPr txBox="1"/>
          <p:nvPr/>
        </p:nvSpPr>
        <p:spPr>
          <a:xfrm>
            <a:off x="3387725" y="2917825"/>
            <a:ext cx="26289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000"/>
              </a:spcBef>
              <a:defRPr b="1"/>
            </a:lvl1pPr>
          </a:lstStyle>
          <a:p>
            <a:r>
              <a:t>Harris points</a:t>
            </a:r>
          </a:p>
        </p:txBody>
      </p:sp>
      <p:sp>
        <p:nvSpPr>
          <p:cNvPr id="1103" name="Harris-Laplace points"/>
          <p:cNvSpPr txBox="1"/>
          <p:nvPr/>
        </p:nvSpPr>
        <p:spPr>
          <a:xfrm>
            <a:off x="3171825" y="6049962"/>
            <a:ext cx="30607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000"/>
              </a:spcBef>
              <a:defRPr b="1"/>
            </a:lvl1pPr>
          </a:lstStyle>
          <a:p>
            <a:r>
              <a:t>Harris-Laplace points</a:t>
            </a:r>
          </a:p>
        </p:txBody>
      </p:sp>
    </p:spTree>
    <p:extLst>
      <p:ext uri="{BB962C8B-B14F-4D97-AF65-F5344CB8AC3E}">
        <p14:creationId xmlns:p14="http://schemas.microsoft.com/office/powerpoint/2010/main" val="3446947047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What can be the “signature” function f?"/>
          <p:cNvSpPr txBox="1">
            <a:spLocks noGrp="1"/>
          </p:cNvSpPr>
          <p:nvPr>
            <p:ph type="title"/>
          </p:nvPr>
        </p:nvSpPr>
        <p:spPr>
          <a:xfrm>
            <a:off x="285720" y="298704"/>
            <a:ext cx="8572560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3600"/>
            </a:pPr>
            <a:r>
              <a:rPr dirty="0"/>
              <a:t>What can be the “signature” function </a:t>
            </a:r>
            <a:r>
              <a:rPr i="1" dirty="0"/>
              <a:t>f</a:t>
            </a:r>
            <a:r>
              <a:rPr dirty="0"/>
              <a:t>?</a:t>
            </a:r>
          </a:p>
        </p:txBody>
      </p:sp>
      <p:sp>
        <p:nvSpPr>
          <p:cNvPr id="848" name="Laplacian-of-Gaussian = “blob” detector"/>
          <p:cNvSpPr txBox="1">
            <a:spLocks noGrp="1"/>
          </p:cNvSpPr>
          <p:nvPr>
            <p:ph type="body" sz="quarter" idx="1"/>
          </p:nvPr>
        </p:nvSpPr>
        <p:spPr>
          <a:xfrm>
            <a:off x="214282" y="1981200"/>
            <a:ext cx="7772401" cy="661982"/>
          </a:xfrm>
          <a:prstGeom prst="rect">
            <a:avLst/>
          </a:prstGeom>
        </p:spPr>
        <p:txBody>
          <a:bodyPr/>
          <a:lstStyle/>
          <a:p>
            <a:pPr marL="320040" indent="-201168">
              <a:buSzTx/>
              <a:buFont typeface="Wingdings 2"/>
              <a:buNone/>
              <a:defRPr sz="2800"/>
            </a:pPr>
            <a:r>
              <a:rPr dirty="0" err="1"/>
              <a:t>Laplacian</a:t>
            </a:r>
            <a:r>
              <a:rPr dirty="0"/>
              <a:t>-of-Gaussian = “</a:t>
            </a:r>
            <a:r>
              <a:rPr i="1" dirty="0">
                <a:solidFill>
                  <a:srgbClr val="FF2600"/>
                </a:solidFill>
                <a:latin typeface="+mj-lt"/>
                <a:ea typeface="Gill Sans"/>
                <a:cs typeface="Gill Sans"/>
                <a:sym typeface="Gill Sans"/>
              </a:rPr>
              <a:t>blob</a:t>
            </a:r>
            <a:r>
              <a:rPr dirty="0"/>
              <a:t>” detector</a:t>
            </a:r>
          </a:p>
        </p:txBody>
      </p:sp>
      <p:pic>
        <p:nvPicPr>
          <p:cNvPr id="849" name="image82.png" descr="image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95" y="1862190"/>
            <a:ext cx="2273685" cy="90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image83.png" descr="image8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87" y="2556533"/>
            <a:ext cx="5076826" cy="3838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31845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213" name="Rectangle 9"/>
          <p:cNvGrpSpPr/>
          <p:nvPr/>
        </p:nvGrpSpPr>
        <p:grpSpPr>
          <a:xfrm>
            <a:off x="381000" y="1502295"/>
            <a:ext cx="7655560" cy="1202433"/>
            <a:chOff x="0" y="0"/>
            <a:chExt cx="8305800" cy="990600"/>
          </a:xfrm>
        </p:grpSpPr>
        <p:sp>
          <p:nvSpPr>
            <p:cNvPr id="1211" name="矩形"/>
            <p:cNvSpPr/>
            <p:nvPr/>
          </p:nvSpPr>
          <p:spPr>
            <a:xfrm>
              <a:off x="0" y="0"/>
              <a:ext cx="8305800" cy="99060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2" name="文本"/>
            <p:cNvSpPr txBox="1"/>
            <p:nvPr/>
          </p:nvSpPr>
          <p:spPr>
            <a:xfrm>
              <a:off x="0" y="0"/>
              <a:ext cx="8305800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1219" name="Group 3"/>
          <p:cNvGrpSpPr/>
          <p:nvPr/>
        </p:nvGrpSpPr>
        <p:grpSpPr>
          <a:xfrm>
            <a:off x="755576" y="2780927"/>
            <a:ext cx="7620001" cy="3122613"/>
            <a:chOff x="0" y="0"/>
            <a:chExt cx="7620000" cy="3122611"/>
          </a:xfrm>
        </p:grpSpPr>
        <p:pic>
          <p:nvPicPr>
            <p:cNvPr id="1214" name="Object 4" descr="Object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620000" cy="3122612"/>
            </a:xfrm>
            <a:prstGeom prst="rect">
              <a:avLst/>
            </a:prstGeom>
            <a:ln w="57150" cap="flat">
              <a:solidFill>
                <a:srgbClr val="FF9900"/>
              </a:solidFill>
              <a:prstDash val="solid"/>
              <a:miter lim="800000"/>
            </a:ln>
            <a:effectLst/>
          </p:spPr>
        </p:pic>
        <p:sp>
          <p:nvSpPr>
            <p:cNvPr id="1215" name="Line 5"/>
            <p:cNvSpPr/>
            <p:nvPr/>
          </p:nvSpPr>
          <p:spPr>
            <a:xfrm>
              <a:off x="3733800" y="838199"/>
              <a:ext cx="32004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6" name="Line 6"/>
            <p:cNvSpPr/>
            <p:nvPr/>
          </p:nvSpPr>
          <p:spPr>
            <a:xfrm flipV="1">
              <a:off x="6905624" y="838200"/>
              <a:ext cx="1" cy="83820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7" name="Line 7"/>
            <p:cNvSpPr/>
            <p:nvPr/>
          </p:nvSpPr>
          <p:spPr>
            <a:xfrm>
              <a:off x="514350" y="2590799"/>
              <a:ext cx="32004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8" name="Line 8"/>
            <p:cNvSpPr/>
            <p:nvPr/>
          </p:nvSpPr>
          <p:spPr>
            <a:xfrm flipV="1">
              <a:off x="533400" y="1676400"/>
              <a:ext cx="1" cy="83820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20" name="对象 10" descr="对象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751784"/>
            <a:ext cx="1614488" cy="917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141522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227" name="Rectangle 9"/>
          <p:cNvGrpSpPr/>
          <p:nvPr/>
        </p:nvGrpSpPr>
        <p:grpSpPr>
          <a:xfrm>
            <a:off x="157480" y="1265312"/>
            <a:ext cx="7970520" cy="1371601"/>
            <a:chOff x="0" y="0"/>
            <a:chExt cx="8305800" cy="1371600"/>
          </a:xfrm>
        </p:grpSpPr>
        <p:sp>
          <p:nvSpPr>
            <p:cNvPr id="1225" name="矩形"/>
            <p:cNvSpPr/>
            <p:nvPr/>
          </p:nvSpPr>
          <p:spPr>
            <a:xfrm>
              <a:off x="0" y="0"/>
              <a:ext cx="8305800" cy="13716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6" name="文本"/>
            <p:cNvSpPr txBox="1"/>
            <p:nvPr/>
          </p:nvSpPr>
          <p:spPr>
            <a:xfrm>
              <a:off x="0" y="0"/>
              <a:ext cx="8305800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1233" name="Group 2"/>
          <p:cNvGrpSpPr/>
          <p:nvPr/>
        </p:nvGrpSpPr>
        <p:grpSpPr>
          <a:xfrm>
            <a:off x="974725" y="2580505"/>
            <a:ext cx="7620000" cy="3124201"/>
            <a:chOff x="0" y="0"/>
            <a:chExt cx="7620000" cy="3124200"/>
          </a:xfrm>
        </p:grpSpPr>
        <p:pic>
          <p:nvPicPr>
            <p:cNvPr id="1228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20000" cy="3124200"/>
            </a:xfrm>
            <a:prstGeom prst="rect">
              <a:avLst/>
            </a:prstGeom>
            <a:ln w="57150" cap="flat">
              <a:solidFill>
                <a:srgbClr val="FF9900"/>
              </a:solidFill>
              <a:prstDash val="solid"/>
              <a:miter lim="800000"/>
            </a:ln>
            <a:effectLst/>
          </p:spPr>
        </p:pic>
        <p:sp>
          <p:nvSpPr>
            <p:cNvPr id="1229" name="Line 4"/>
            <p:cNvSpPr/>
            <p:nvPr/>
          </p:nvSpPr>
          <p:spPr>
            <a:xfrm>
              <a:off x="3629025" y="750183"/>
              <a:ext cx="2924175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0" name="Line 5"/>
            <p:cNvSpPr/>
            <p:nvPr/>
          </p:nvSpPr>
          <p:spPr>
            <a:xfrm>
              <a:off x="609600" y="2447472"/>
              <a:ext cx="3038475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1" name="Line 6"/>
            <p:cNvSpPr/>
            <p:nvPr/>
          </p:nvSpPr>
          <p:spPr>
            <a:xfrm flipV="1">
              <a:off x="609599" y="1575384"/>
              <a:ext cx="1" cy="825202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2" name="Line 7"/>
            <p:cNvSpPr/>
            <p:nvPr/>
          </p:nvSpPr>
          <p:spPr>
            <a:xfrm flipV="1">
              <a:off x="6553200" y="750183"/>
              <a:ext cx="1" cy="825202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34" name="对象 10" descr="对象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741689"/>
            <a:ext cx="3154364" cy="8556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4174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239" name="Rectangle 9"/>
          <p:cNvGrpSpPr/>
          <p:nvPr/>
        </p:nvGrpSpPr>
        <p:grpSpPr>
          <a:xfrm>
            <a:off x="288925" y="1437191"/>
            <a:ext cx="7361556" cy="1371601"/>
            <a:chOff x="0" y="0"/>
            <a:chExt cx="8305800" cy="1371600"/>
          </a:xfrm>
        </p:grpSpPr>
        <p:sp>
          <p:nvSpPr>
            <p:cNvPr id="1237" name="矩形"/>
            <p:cNvSpPr/>
            <p:nvPr/>
          </p:nvSpPr>
          <p:spPr>
            <a:xfrm>
              <a:off x="0" y="0"/>
              <a:ext cx="8305800" cy="13716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8" name="文本"/>
            <p:cNvSpPr txBox="1"/>
            <p:nvPr/>
          </p:nvSpPr>
          <p:spPr>
            <a:xfrm>
              <a:off x="0" y="0"/>
              <a:ext cx="8305800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1245" name="Group 3"/>
          <p:cNvGrpSpPr/>
          <p:nvPr/>
        </p:nvGrpSpPr>
        <p:grpSpPr>
          <a:xfrm>
            <a:off x="974725" y="2681064"/>
            <a:ext cx="7620000" cy="3124201"/>
            <a:chOff x="0" y="0"/>
            <a:chExt cx="7620000" cy="3124200"/>
          </a:xfrm>
        </p:grpSpPr>
        <p:pic>
          <p:nvPicPr>
            <p:cNvPr id="1240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20000" cy="3124200"/>
            </a:xfrm>
            <a:prstGeom prst="rect">
              <a:avLst/>
            </a:prstGeom>
            <a:ln w="57150" cap="flat">
              <a:solidFill>
                <a:srgbClr val="FF9900"/>
              </a:solidFill>
              <a:prstDash val="solid"/>
              <a:miter lim="800000"/>
            </a:ln>
            <a:effectLst/>
          </p:spPr>
        </p:pic>
        <p:sp>
          <p:nvSpPr>
            <p:cNvPr id="1241" name="Line 5"/>
            <p:cNvSpPr/>
            <p:nvPr/>
          </p:nvSpPr>
          <p:spPr>
            <a:xfrm>
              <a:off x="3838575" y="766283"/>
              <a:ext cx="2943225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2" name="Line 6"/>
            <p:cNvSpPr/>
            <p:nvPr/>
          </p:nvSpPr>
          <p:spPr>
            <a:xfrm>
              <a:off x="838200" y="2474455"/>
              <a:ext cx="29718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3" name="Line 7"/>
            <p:cNvSpPr/>
            <p:nvPr/>
          </p:nvSpPr>
          <p:spPr>
            <a:xfrm flipV="1">
              <a:off x="838200" y="1580459"/>
              <a:ext cx="0" cy="893997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4" name="Line 8"/>
            <p:cNvSpPr/>
            <p:nvPr/>
          </p:nvSpPr>
          <p:spPr>
            <a:xfrm flipV="1">
              <a:off x="6772275" y="750318"/>
              <a:ext cx="0" cy="830141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46" name="对象 10" descr="对象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794076"/>
            <a:ext cx="4267200" cy="8032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19519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251" name="Rectangle 9"/>
          <p:cNvGrpSpPr/>
          <p:nvPr/>
        </p:nvGrpSpPr>
        <p:grpSpPr>
          <a:xfrm>
            <a:off x="457200" y="1356920"/>
            <a:ext cx="6497320" cy="1303392"/>
            <a:chOff x="0" y="0"/>
            <a:chExt cx="8305800" cy="1011558"/>
          </a:xfrm>
        </p:grpSpPr>
        <p:sp>
          <p:nvSpPr>
            <p:cNvPr id="1249" name="矩形"/>
            <p:cNvSpPr/>
            <p:nvPr/>
          </p:nvSpPr>
          <p:spPr>
            <a:xfrm>
              <a:off x="0" y="0"/>
              <a:ext cx="8305800" cy="101155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0" name="文本"/>
            <p:cNvSpPr txBox="1"/>
            <p:nvPr/>
          </p:nvSpPr>
          <p:spPr>
            <a:xfrm>
              <a:off x="0" y="0"/>
              <a:ext cx="8305800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1257" name="Group 3"/>
          <p:cNvGrpSpPr/>
          <p:nvPr/>
        </p:nvGrpSpPr>
        <p:grpSpPr>
          <a:xfrm>
            <a:off x="974725" y="2609056"/>
            <a:ext cx="7620000" cy="3124201"/>
            <a:chOff x="0" y="0"/>
            <a:chExt cx="7620000" cy="3124200"/>
          </a:xfrm>
        </p:grpSpPr>
        <p:pic>
          <p:nvPicPr>
            <p:cNvPr id="1252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20000" cy="3124200"/>
            </a:xfrm>
            <a:prstGeom prst="rect">
              <a:avLst/>
            </a:prstGeom>
            <a:ln w="57150" cap="flat">
              <a:solidFill>
                <a:srgbClr val="FF9900"/>
              </a:solidFill>
              <a:prstDash val="solid"/>
              <a:miter lim="800000"/>
            </a:ln>
            <a:effectLst/>
          </p:spPr>
        </p:pic>
        <p:sp>
          <p:nvSpPr>
            <p:cNvPr id="1253" name="Line 5"/>
            <p:cNvSpPr/>
            <p:nvPr/>
          </p:nvSpPr>
          <p:spPr>
            <a:xfrm flipV="1">
              <a:off x="6677024" y="704245"/>
              <a:ext cx="1" cy="83186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4" name="Line 6"/>
            <p:cNvSpPr/>
            <p:nvPr/>
          </p:nvSpPr>
          <p:spPr>
            <a:xfrm>
              <a:off x="3657600" y="704244"/>
              <a:ext cx="30480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5" name="Line 7"/>
            <p:cNvSpPr/>
            <p:nvPr/>
          </p:nvSpPr>
          <p:spPr>
            <a:xfrm>
              <a:off x="561975" y="2443587"/>
              <a:ext cx="312420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6" name="Line 8"/>
            <p:cNvSpPr/>
            <p:nvPr/>
          </p:nvSpPr>
          <p:spPr>
            <a:xfrm flipV="1">
              <a:off x="590550" y="1564463"/>
              <a:ext cx="1" cy="83186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58" name="对象 10" descr="对象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784551"/>
            <a:ext cx="5638800" cy="812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6348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263" name="Rectangle 9"/>
          <p:cNvGrpSpPr/>
          <p:nvPr/>
        </p:nvGrpSpPr>
        <p:grpSpPr>
          <a:xfrm>
            <a:off x="457200" y="1330789"/>
            <a:ext cx="6426200" cy="1461976"/>
            <a:chOff x="0" y="0"/>
            <a:chExt cx="8305800" cy="838200"/>
          </a:xfrm>
        </p:grpSpPr>
        <p:sp>
          <p:nvSpPr>
            <p:cNvPr id="1261" name="矩形"/>
            <p:cNvSpPr/>
            <p:nvPr/>
          </p:nvSpPr>
          <p:spPr>
            <a:xfrm>
              <a:off x="0" y="0"/>
              <a:ext cx="8305800" cy="8382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2" name="文本"/>
            <p:cNvSpPr txBox="1"/>
            <p:nvPr/>
          </p:nvSpPr>
          <p:spPr>
            <a:xfrm>
              <a:off x="0" y="0"/>
              <a:ext cx="8305800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1269" name="Group 3"/>
          <p:cNvGrpSpPr/>
          <p:nvPr/>
        </p:nvGrpSpPr>
        <p:grpSpPr>
          <a:xfrm>
            <a:off x="838200" y="2681064"/>
            <a:ext cx="7618414" cy="3124201"/>
            <a:chOff x="0" y="0"/>
            <a:chExt cx="7618413" cy="3124200"/>
          </a:xfrm>
        </p:grpSpPr>
        <p:pic>
          <p:nvPicPr>
            <p:cNvPr id="1264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18414" cy="3124200"/>
            </a:xfrm>
            <a:prstGeom prst="rect">
              <a:avLst/>
            </a:prstGeom>
            <a:ln w="57150" cap="flat">
              <a:solidFill>
                <a:srgbClr val="FF9900"/>
              </a:solidFill>
              <a:prstDash val="solid"/>
              <a:miter lim="800000"/>
            </a:ln>
            <a:effectLst/>
          </p:spPr>
        </p:pic>
        <p:sp>
          <p:nvSpPr>
            <p:cNvPr id="1265" name="Line 5"/>
            <p:cNvSpPr/>
            <p:nvPr/>
          </p:nvSpPr>
          <p:spPr>
            <a:xfrm flipV="1">
              <a:off x="6864114" y="727363"/>
              <a:ext cx="1" cy="91440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6" name="Line 6"/>
            <p:cNvSpPr/>
            <p:nvPr/>
          </p:nvSpPr>
          <p:spPr>
            <a:xfrm>
              <a:off x="3696061" y="748145"/>
              <a:ext cx="3168054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7" name="Line 7"/>
            <p:cNvSpPr/>
            <p:nvPr/>
          </p:nvSpPr>
          <p:spPr>
            <a:xfrm>
              <a:off x="499722" y="2524991"/>
              <a:ext cx="3168054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8" name="Line 8"/>
            <p:cNvSpPr/>
            <p:nvPr/>
          </p:nvSpPr>
          <p:spPr>
            <a:xfrm flipV="1">
              <a:off x="480865" y="1610590"/>
              <a:ext cx="1" cy="91440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70" name="对象 10" descr="对象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851797"/>
            <a:ext cx="7010400" cy="8175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57682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3" name="Text Box 3"/>
          <p:cNvSpPr txBox="1"/>
          <p:nvPr/>
        </p:nvSpPr>
        <p:spPr>
          <a:xfrm>
            <a:off x="251519" y="1484262"/>
            <a:ext cx="16764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400"/>
              </a:spcBef>
              <a:defRPr sz="2400">
                <a:solidFill>
                  <a:srgbClr val="FF0000"/>
                </a:solidFill>
              </a:defRPr>
            </a:lvl1pPr>
          </a:lstStyle>
          <a:p>
            <a:r>
              <a:t>Note:</a:t>
            </a:r>
          </a:p>
        </p:txBody>
      </p:sp>
      <p:grpSp>
        <p:nvGrpSpPr>
          <p:cNvPr id="1276" name="Text Box 4"/>
          <p:cNvGrpSpPr/>
          <p:nvPr/>
        </p:nvGrpSpPr>
        <p:grpSpPr>
          <a:xfrm>
            <a:off x="1187623" y="1484783"/>
            <a:ext cx="7560842" cy="954108"/>
            <a:chOff x="0" y="0"/>
            <a:chExt cx="7560840" cy="954106"/>
          </a:xfrm>
        </p:grpSpPr>
        <p:sp>
          <p:nvSpPr>
            <p:cNvPr id="1274" name="矩形"/>
            <p:cNvSpPr/>
            <p:nvPr/>
          </p:nvSpPr>
          <p:spPr>
            <a:xfrm>
              <a:off x="-1" y="0"/>
              <a:ext cx="7560842" cy="95410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5" name="文本"/>
            <p:cNvSpPr txBox="1"/>
            <p:nvPr/>
          </p:nvSpPr>
          <p:spPr>
            <a:xfrm>
              <a:off x="-1" y="0"/>
              <a:ext cx="7560842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1277" name="Text Box 11"/>
          <p:cNvSpPr txBox="1"/>
          <p:nvPr/>
        </p:nvSpPr>
        <p:spPr>
          <a:xfrm>
            <a:off x="223513" y="2462705"/>
            <a:ext cx="562007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400"/>
              </a:spcBef>
              <a:defRPr sz="2400">
                <a:solidFill>
                  <a:srgbClr val="FF0000"/>
                </a:solidFill>
              </a:defRPr>
            </a:lvl1pPr>
          </a:lstStyle>
          <a:p>
            <a:r>
              <a:rPr dirty="0" err="1"/>
              <a:t>Howto</a:t>
            </a:r>
            <a:r>
              <a:rPr dirty="0"/>
              <a:t>: periodic prolongation</a:t>
            </a:r>
          </a:p>
        </p:txBody>
      </p:sp>
      <p:pic>
        <p:nvPicPr>
          <p:cNvPr id="1278" name="Object 25" descr="Object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49" y="3115816"/>
            <a:ext cx="7315200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9" name="Object 26" descr="Object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20" y="4398517"/>
            <a:ext cx="2108200" cy="368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6" name="Group 57"/>
          <p:cNvGrpSpPr/>
          <p:nvPr/>
        </p:nvGrpSpPr>
        <p:grpSpPr>
          <a:xfrm>
            <a:off x="934720" y="4985256"/>
            <a:ext cx="6781800" cy="1371601"/>
            <a:chOff x="0" y="0"/>
            <a:chExt cx="6781800" cy="1371600"/>
          </a:xfrm>
        </p:grpSpPr>
        <p:grpSp>
          <p:nvGrpSpPr>
            <p:cNvPr id="1297" name="Group 48"/>
            <p:cNvGrpSpPr/>
            <p:nvPr/>
          </p:nvGrpSpPr>
          <p:grpSpPr>
            <a:xfrm>
              <a:off x="0" y="0"/>
              <a:ext cx="6781800" cy="1371600"/>
              <a:chOff x="0" y="0"/>
              <a:chExt cx="6781800" cy="1371600"/>
            </a:xfrm>
          </p:grpSpPr>
          <p:sp>
            <p:nvSpPr>
              <p:cNvPr id="1280" name="Line 29"/>
              <p:cNvSpPr/>
              <p:nvPr/>
            </p:nvSpPr>
            <p:spPr>
              <a:xfrm flipV="1">
                <a:off x="2667000" y="0"/>
                <a:ext cx="0" cy="137160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1296" name="Group 47"/>
              <p:cNvGrpSpPr/>
              <p:nvPr/>
            </p:nvGrpSpPr>
            <p:grpSpPr>
              <a:xfrm>
                <a:off x="0" y="378797"/>
                <a:ext cx="6781800" cy="770553"/>
                <a:chOff x="0" y="0"/>
                <a:chExt cx="6781800" cy="770552"/>
              </a:xfrm>
            </p:grpSpPr>
            <p:sp>
              <p:nvSpPr>
                <p:cNvPr id="1281" name="Line 28"/>
                <p:cNvSpPr/>
                <p:nvPr/>
              </p:nvSpPr>
              <p:spPr>
                <a:xfrm>
                  <a:off x="0" y="383202"/>
                  <a:ext cx="6781800" cy="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2" name="Freeform 30"/>
                <p:cNvSpPr/>
                <p:nvPr/>
              </p:nvSpPr>
              <p:spPr>
                <a:xfrm>
                  <a:off x="2057400" y="-1"/>
                  <a:ext cx="1295400" cy="6118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236" extrusionOk="0">
                      <a:moveTo>
                        <a:pt x="0" y="2722"/>
                      </a:moveTo>
                      <a:cubicBezTo>
                        <a:pt x="2118" y="1179"/>
                        <a:pt x="4235" y="-364"/>
                        <a:pt x="6353" y="77"/>
                      </a:cubicBezTo>
                      <a:cubicBezTo>
                        <a:pt x="8471" y="518"/>
                        <a:pt x="10165" y="1840"/>
                        <a:pt x="12706" y="5367"/>
                      </a:cubicBezTo>
                      <a:cubicBezTo>
                        <a:pt x="15247" y="8893"/>
                        <a:pt x="20118" y="18591"/>
                        <a:pt x="21600" y="21236"/>
                      </a:cubicBezTo>
                    </a:path>
                  </a:pathLst>
                </a:custGeom>
                <a:noFill/>
                <a:ln w="381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3" name="Freeform 31"/>
                <p:cNvSpPr/>
                <p:nvPr/>
              </p:nvSpPr>
              <p:spPr>
                <a:xfrm>
                  <a:off x="3352800" y="12699"/>
                  <a:ext cx="1295400" cy="6118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236" extrusionOk="0">
                      <a:moveTo>
                        <a:pt x="0" y="2722"/>
                      </a:moveTo>
                      <a:cubicBezTo>
                        <a:pt x="2118" y="1179"/>
                        <a:pt x="4235" y="-364"/>
                        <a:pt x="6353" y="77"/>
                      </a:cubicBezTo>
                      <a:cubicBezTo>
                        <a:pt x="8471" y="518"/>
                        <a:pt x="10165" y="1840"/>
                        <a:pt x="12706" y="5367"/>
                      </a:cubicBezTo>
                      <a:cubicBezTo>
                        <a:pt x="15247" y="8893"/>
                        <a:pt x="20118" y="18591"/>
                        <a:pt x="21600" y="21236"/>
                      </a:cubicBezTo>
                    </a:path>
                  </a:pathLst>
                </a:custGeom>
                <a:noFill/>
                <a:ln w="38100" cap="flat">
                  <a:solidFill>
                    <a:srgbClr val="000000"/>
                  </a:solidFill>
                  <a:prstDash val="sysDot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4" name="Freeform 32"/>
                <p:cNvSpPr/>
                <p:nvPr/>
              </p:nvSpPr>
              <p:spPr>
                <a:xfrm>
                  <a:off x="762000" y="12699"/>
                  <a:ext cx="1295400" cy="6118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236" extrusionOk="0">
                      <a:moveTo>
                        <a:pt x="0" y="2722"/>
                      </a:moveTo>
                      <a:cubicBezTo>
                        <a:pt x="2118" y="1179"/>
                        <a:pt x="4235" y="-364"/>
                        <a:pt x="6353" y="77"/>
                      </a:cubicBezTo>
                      <a:cubicBezTo>
                        <a:pt x="8471" y="518"/>
                        <a:pt x="10165" y="1840"/>
                        <a:pt x="12706" y="5367"/>
                      </a:cubicBezTo>
                      <a:cubicBezTo>
                        <a:pt x="15247" y="8893"/>
                        <a:pt x="20118" y="18591"/>
                        <a:pt x="21600" y="21236"/>
                      </a:cubicBezTo>
                    </a:path>
                  </a:pathLst>
                </a:custGeom>
                <a:noFill/>
                <a:ln w="38100" cap="flat">
                  <a:solidFill>
                    <a:srgbClr val="000000"/>
                  </a:solidFill>
                  <a:prstDash val="sysDot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85" name="Freeform 33"/>
                <p:cNvSpPr/>
                <p:nvPr/>
              </p:nvSpPr>
              <p:spPr>
                <a:xfrm>
                  <a:off x="4724400" y="12699"/>
                  <a:ext cx="1295400" cy="6118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236" extrusionOk="0">
                      <a:moveTo>
                        <a:pt x="0" y="2722"/>
                      </a:moveTo>
                      <a:cubicBezTo>
                        <a:pt x="2118" y="1179"/>
                        <a:pt x="4235" y="-364"/>
                        <a:pt x="6353" y="77"/>
                      </a:cubicBezTo>
                      <a:cubicBezTo>
                        <a:pt x="8471" y="518"/>
                        <a:pt x="10165" y="1840"/>
                        <a:pt x="12706" y="5367"/>
                      </a:cubicBezTo>
                      <a:cubicBezTo>
                        <a:pt x="15247" y="8893"/>
                        <a:pt x="20118" y="18591"/>
                        <a:pt x="21600" y="21236"/>
                      </a:cubicBezTo>
                    </a:path>
                  </a:pathLst>
                </a:custGeom>
                <a:noFill/>
                <a:ln w="38100" cap="flat">
                  <a:solidFill>
                    <a:srgbClr val="000000"/>
                  </a:solidFill>
                  <a:prstDash val="sysDot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1288" name="Group 36"/>
                <p:cNvGrpSpPr/>
                <p:nvPr/>
              </p:nvGrpSpPr>
              <p:grpSpPr>
                <a:xfrm>
                  <a:off x="1981199" y="321289"/>
                  <a:ext cx="546101" cy="366714"/>
                  <a:chOff x="0" y="0"/>
                  <a:chExt cx="546100" cy="366712"/>
                </a:xfrm>
              </p:grpSpPr>
              <p:pic>
                <p:nvPicPr>
                  <p:cNvPr id="1286" name="Object 34" descr="Object 3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0" y="138112"/>
                    <a:ext cx="546100" cy="22860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287" name="Oval 35"/>
                  <p:cNvSpPr/>
                  <p:nvPr/>
                </p:nvSpPr>
                <p:spPr>
                  <a:xfrm rot="10800000" flipH="1">
                    <a:off x="0" y="0"/>
                    <a:ext cx="76200" cy="76200"/>
                  </a:xfrm>
                  <a:prstGeom prst="ellipse">
                    <a:avLst/>
                  </a:prstGeom>
                  <a:solidFill>
                    <a:srgbClr val="F0AD00"/>
                  </a:solidFill>
                  <a:ln w="285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1291" name="Group 40"/>
                <p:cNvGrpSpPr/>
                <p:nvPr/>
              </p:nvGrpSpPr>
              <p:grpSpPr>
                <a:xfrm>
                  <a:off x="3276599" y="368914"/>
                  <a:ext cx="406401" cy="366714"/>
                  <a:chOff x="0" y="0"/>
                  <a:chExt cx="406400" cy="366712"/>
                </a:xfrm>
              </p:grpSpPr>
              <p:pic>
                <p:nvPicPr>
                  <p:cNvPr id="1289" name="Object 38" descr="Object 38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9700" y="138112"/>
                    <a:ext cx="266700" cy="22860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290" name="Oval 39"/>
                  <p:cNvSpPr/>
                  <p:nvPr/>
                </p:nvSpPr>
                <p:spPr>
                  <a:xfrm rot="10800000" flipH="1">
                    <a:off x="0" y="0"/>
                    <a:ext cx="76200" cy="76200"/>
                  </a:xfrm>
                  <a:prstGeom prst="ellipse">
                    <a:avLst/>
                  </a:prstGeom>
                  <a:solidFill>
                    <a:srgbClr val="F0AD00"/>
                  </a:solidFill>
                  <a:ln w="285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  <p:pic>
              <p:nvPicPr>
                <p:cNvPr id="1292" name="Object 42" descr="Object 4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00587" y="453052"/>
                  <a:ext cx="457201" cy="3175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293" name="Oval 43"/>
                <p:cNvSpPr/>
                <p:nvPr/>
              </p:nvSpPr>
              <p:spPr>
                <a:xfrm rot="10800000" flipH="1">
                  <a:off x="4656137" y="359389"/>
                  <a:ext cx="76201" cy="76201"/>
                </a:xfrm>
                <a:prstGeom prst="ellipse">
                  <a:avLst/>
                </a:prstGeom>
                <a:solidFill>
                  <a:srgbClr val="F0AD00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1294" name="Object 45" descr="Object 45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1500" y="429239"/>
                  <a:ext cx="723900" cy="3175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295" name="Oval 46"/>
                <p:cNvSpPr/>
                <p:nvPr/>
              </p:nvSpPr>
              <p:spPr>
                <a:xfrm rot="10800000" flipH="1">
                  <a:off x="660400" y="335577"/>
                  <a:ext cx="76200" cy="76201"/>
                </a:xfrm>
                <a:prstGeom prst="ellipse">
                  <a:avLst/>
                </a:prstGeom>
                <a:solidFill>
                  <a:srgbClr val="F0AD00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1298" name="Oval 49"/>
            <p:cNvSpPr/>
            <p:nvPr/>
          </p:nvSpPr>
          <p:spPr>
            <a:xfrm>
              <a:off x="1981200" y="381000"/>
              <a:ext cx="76200" cy="152400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99" name="Oval 50"/>
            <p:cNvSpPr/>
            <p:nvPr/>
          </p:nvSpPr>
          <p:spPr>
            <a:xfrm>
              <a:off x="3276600" y="381000"/>
              <a:ext cx="76200" cy="152400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0" name="Oval 51"/>
            <p:cNvSpPr/>
            <p:nvPr/>
          </p:nvSpPr>
          <p:spPr>
            <a:xfrm>
              <a:off x="4648200" y="381000"/>
              <a:ext cx="76200" cy="152400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1" name="Oval 52"/>
            <p:cNvSpPr/>
            <p:nvPr/>
          </p:nvSpPr>
          <p:spPr>
            <a:xfrm>
              <a:off x="685800" y="381000"/>
              <a:ext cx="76200" cy="152400"/>
            </a:xfrm>
            <a:prstGeom prst="ellips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2" name="Oval 53"/>
            <p:cNvSpPr/>
            <p:nvPr/>
          </p:nvSpPr>
          <p:spPr>
            <a:xfrm flipH="1">
              <a:off x="1981200" y="990600"/>
              <a:ext cx="76200" cy="76200"/>
            </a:xfrm>
            <a:prstGeom prst="ellipse">
              <a:avLst/>
            </a:prstGeom>
            <a:solidFill>
              <a:srgbClr val="F0AD0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3" name="Oval 54"/>
            <p:cNvSpPr/>
            <p:nvPr/>
          </p:nvSpPr>
          <p:spPr>
            <a:xfrm flipH="1">
              <a:off x="3276600" y="990600"/>
              <a:ext cx="76200" cy="76200"/>
            </a:xfrm>
            <a:prstGeom prst="ellipse">
              <a:avLst/>
            </a:prstGeom>
            <a:solidFill>
              <a:srgbClr val="F0AD0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4" name="Oval 55"/>
            <p:cNvSpPr/>
            <p:nvPr/>
          </p:nvSpPr>
          <p:spPr>
            <a:xfrm flipH="1">
              <a:off x="4648200" y="1066800"/>
              <a:ext cx="76200" cy="76200"/>
            </a:xfrm>
            <a:prstGeom prst="ellipse">
              <a:avLst/>
            </a:prstGeom>
            <a:solidFill>
              <a:srgbClr val="F0AD0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5" name="Oval 56"/>
            <p:cNvSpPr/>
            <p:nvPr/>
          </p:nvSpPr>
          <p:spPr>
            <a:xfrm flipH="1">
              <a:off x="6019800" y="990600"/>
              <a:ext cx="76200" cy="76200"/>
            </a:xfrm>
            <a:prstGeom prst="ellipse">
              <a:avLst/>
            </a:prstGeom>
            <a:solidFill>
              <a:srgbClr val="F0AD00"/>
            </a:solidFill>
            <a:ln w="571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280923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Importance</a:t>
            </a:r>
          </a:p>
        </p:txBody>
      </p:sp>
      <p:sp>
        <p:nvSpPr>
          <p:cNvPr id="1311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Just like Calculus invented by Newton, Fourier analysis is another mathematical tool</a:t>
            </a:r>
          </a:p>
          <a:p>
            <a:r>
              <a:t>BIOM: fake iris detection</a:t>
            </a:r>
          </a:p>
          <a:p>
            <a:r>
              <a:t>CS: anti-aliasing in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33121744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FT in Biometrics</a:t>
            </a:r>
          </a:p>
        </p:txBody>
      </p:sp>
      <p:sp>
        <p:nvSpPr>
          <p:cNvPr id="1314" name="内容占位符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1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67" y="4251920"/>
            <a:ext cx="2505713" cy="2370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6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9" y="4288247"/>
            <a:ext cx="2487387" cy="2334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501856"/>
            <a:ext cx="2520280" cy="2543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8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1453343"/>
            <a:ext cx="2517118" cy="2612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362337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FT in CS</a:t>
            </a:r>
          </a:p>
        </p:txBody>
      </p:sp>
      <p:sp>
        <p:nvSpPr>
          <p:cNvPr id="1321" name="内容占位符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2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615364" cy="4543425"/>
          </a:xfrm>
          <a:prstGeom prst="rect">
            <a:avLst/>
          </a:prstGeom>
          <a:ln w="12700">
            <a:miter lim="400000"/>
          </a:ln>
        </p:spPr>
      </p:pic>
      <p:sp>
        <p:nvSpPr>
          <p:cNvPr id="1323" name="Text Box 5"/>
          <p:cNvSpPr txBox="1"/>
          <p:nvPr/>
        </p:nvSpPr>
        <p:spPr>
          <a:xfrm>
            <a:off x="2971800" y="6096000"/>
            <a:ext cx="5440919" cy="486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Anti-aliasing in 3D graphic display</a:t>
            </a:r>
          </a:p>
        </p:txBody>
      </p:sp>
      <p:pic>
        <p:nvPicPr>
          <p:cNvPr id="132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58542"/>
            <a:ext cx="2195960" cy="14262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48086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8" name="内容占位符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Fourier and his work</a:t>
            </a:r>
          </a:p>
          <a:p>
            <a:r>
              <a:t>Background of Fourier Transform</a:t>
            </a:r>
          </a:p>
          <a:p>
            <a:r>
              <a:t>Fourier Transform</a:t>
            </a:r>
          </a:p>
          <a:p>
            <a:r>
              <a:t>Discrete Fourier Transform (1D)</a:t>
            </a:r>
          </a:p>
          <a:p>
            <a:r>
              <a:t>FFT</a:t>
            </a:r>
          </a:p>
          <a:p>
            <a:r>
              <a:t>Discrete Fourier Transform (2D)</a:t>
            </a:r>
          </a:p>
          <a:p>
            <a:r>
              <a:t>FFT for Image in Matlab</a:t>
            </a:r>
          </a:p>
        </p:txBody>
      </p:sp>
    </p:spTree>
    <p:extLst>
      <p:ext uri="{BB962C8B-B14F-4D97-AF65-F5344CB8AC3E}">
        <p14:creationId xmlns:p14="http://schemas.microsoft.com/office/powerpoint/2010/main" val="3738280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Complex Numbers</a:t>
            </a:r>
          </a:p>
        </p:txBody>
      </p:sp>
      <p:sp>
        <p:nvSpPr>
          <p:cNvPr id="1327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320039">
              <a:defRPr sz="2200"/>
            </a:pPr>
            <a:r>
              <a:rPr dirty="0"/>
              <a:t>A complex number x is of the form:	</a:t>
            </a:r>
          </a:p>
          <a:p>
            <a:pPr marL="320040" indent="-201168">
              <a:buSzTx/>
              <a:buFont typeface="Wingdings 2"/>
              <a:buNone/>
              <a:defRPr sz="2200"/>
            </a:pPr>
            <a:r>
              <a:rPr dirty="0"/>
              <a:t>			 </a:t>
            </a:r>
          </a:p>
          <a:p>
            <a:pPr marL="320040" indent="-201168">
              <a:buSzTx/>
              <a:buFont typeface="Wingdings 2"/>
              <a:buNone/>
              <a:defRPr sz="2200"/>
            </a:pPr>
            <a:r>
              <a:rPr dirty="0"/>
              <a:t>		  </a:t>
            </a:r>
          </a:p>
          <a:p>
            <a:pPr marL="320040" indent="-201168">
              <a:buSzTx/>
              <a:buFont typeface="Wingdings 2"/>
              <a:buNone/>
              <a:defRPr sz="2200"/>
            </a:pPr>
            <a:r>
              <a:rPr dirty="0"/>
              <a:t>                     </a:t>
            </a:r>
            <a:r>
              <a:rPr lang="en-US" dirty="0"/>
              <a:t>        </a:t>
            </a:r>
            <a:r>
              <a:rPr dirty="0"/>
              <a:t>  a: real part, b: imaginary part</a:t>
            </a:r>
          </a:p>
          <a:p>
            <a:pPr marL="438911" indent="-320039">
              <a:defRPr sz="2200"/>
            </a:pPr>
            <a:endParaRPr dirty="0"/>
          </a:p>
          <a:p>
            <a:pPr marL="438911" indent="-320039">
              <a:defRPr sz="2200"/>
            </a:pPr>
            <a:r>
              <a:rPr dirty="0"/>
              <a:t>Addition</a:t>
            </a:r>
          </a:p>
          <a:p>
            <a:pPr marL="320040" indent="-201168">
              <a:buSzTx/>
              <a:buFont typeface="Wingdings 2"/>
              <a:buNone/>
              <a:defRPr sz="2200"/>
            </a:pPr>
            <a:r>
              <a:rPr dirty="0"/>
              <a:t>		     </a:t>
            </a:r>
          </a:p>
          <a:p>
            <a:pPr marL="438911" indent="-320039">
              <a:defRPr sz="2200"/>
            </a:pPr>
            <a:endParaRPr dirty="0"/>
          </a:p>
          <a:p>
            <a:pPr marL="438911" indent="-320039">
              <a:defRPr sz="2200"/>
            </a:pPr>
            <a:r>
              <a:rPr dirty="0"/>
              <a:t>Multiplication</a:t>
            </a:r>
          </a:p>
          <a:p>
            <a:pPr marL="320040" indent="-201168">
              <a:buSzTx/>
              <a:buFont typeface="Wingdings 2"/>
              <a:buNone/>
              <a:defRPr sz="2200"/>
            </a:pPr>
            <a:r>
              <a:rPr dirty="0"/>
              <a:t>		    </a:t>
            </a:r>
          </a:p>
        </p:txBody>
      </p:sp>
      <p:pic>
        <p:nvPicPr>
          <p:cNvPr id="132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430660"/>
            <a:ext cx="3657600" cy="422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962400"/>
            <a:ext cx="4635500" cy="569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105400"/>
            <a:ext cx="5091113" cy="5508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55988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Complex Numbers (cont’d)</a:t>
            </a:r>
          </a:p>
        </p:txBody>
      </p:sp>
      <p:sp>
        <p:nvSpPr>
          <p:cNvPr id="1333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Magnitude-Phase (</a:t>
            </a:r>
            <a:r>
              <a:rPr dirty="0" err="1"/>
              <a:t>i.e.,vector</a:t>
            </a:r>
            <a:r>
              <a:rPr dirty="0"/>
              <a:t>) representation</a:t>
            </a:r>
          </a:p>
          <a:p>
            <a:pPr marL="320040" indent="-201168">
              <a:buSzTx/>
              <a:buFont typeface="Wingdings 2"/>
              <a:buNone/>
            </a:pPr>
            <a:r>
              <a:rPr dirty="0"/>
              <a:t>			                 </a:t>
            </a:r>
          </a:p>
          <a:p>
            <a:pPr marL="320040" indent="-201168">
              <a:buSzTx/>
              <a:buFont typeface="Wingdings 2"/>
              <a:buNone/>
            </a:pPr>
            <a:endParaRPr dirty="0"/>
          </a:p>
          <a:p>
            <a:pPr marL="320040" indent="-201168">
              <a:buSzTx/>
              <a:buFont typeface="Wingdings 2"/>
              <a:buNone/>
            </a:pPr>
            <a:r>
              <a:rPr dirty="0"/>
              <a:t>                                               Magnitude:</a:t>
            </a:r>
            <a:endParaRPr baseline="30000" dirty="0"/>
          </a:p>
          <a:p>
            <a:pPr marL="320040" indent="-201168">
              <a:buSzTx/>
              <a:buFont typeface="Wingdings 2"/>
              <a:buNone/>
              <a:defRPr baseline="30000"/>
            </a:pPr>
            <a:r>
              <a:rPr dirty="0"/>
              <a:t>			</a:t>
            </a:r>
          </a:p>
          <a:p>
            <a:pPr marL="320040" indent="-201168">
              <a:buSzTx/>
              <a:buFont typeface="Wingdings 2"/>
              <a:buNone/>
              <a:defRPr baseline="30000"/>
            </a:pPr>
            <a:r>
              <a:rPr dirty="0"/>
              <a:t>			                                        </a:t>
            </a:r>
            <a:r>
              <a:rPr baseline="0" dirty="0"/>
              <a:t>Phase: </a:t>
            </a:r>
          </a:p>
        </p:txBody>
      </p:sp>
      <p:pic>
        <p:nvPicPr>
          <p:cNvPr id="1334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262" y="4067704"/>
            <a:ext cx="2745947" cy="703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5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95600"/>
            <a:ext cx="3810000" cy="3389313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Text Box 13"/>
          <p:cNvSpPr txBox="1"/>
          <p:nvPr/>
        </p:nvSpPr>
        <p:spPr>
          <a:xfrm>
            <a:off x="1889125" y="4918075"/>
            <a:ext cx="280055" cy="42139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D4D4D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φ</a:t>
            </a:r>
          </a:p>
        </p:txBody>
      </p:sp>
      <p:pic>
        <p:nvPicPr>
          <p:cNvPr id="1337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5734050"/>
            <a:ext cx="2133600" cy="55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8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227297"/>
            <a:ext cx="2057400" cy="560388"/>
          </a:xfrm>
          <a:prstGeom prst="rect">
            <a:avLst/>
          </a:prstGeom>
          <a:ln w="12700">
            <a:miter lim="400000"/>
          </a:ln>
        </p:spPr>
      </p:pic>
      <p:sp>
        <p:nvSpPr>
          <p:cNvPr id="1339" name="TextBox 1"/>
          <p:cNvSpPr txBox="1"/>
          <p:nvPr/>
        </p:nvSpPr>
        <p:spPr>
          <a:xfrm>
            <a:off x="4378325" y="5041900"/>
            <a:ext cx="3600411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Phase – Magnitude notation:</a:t>
            </a:r>
          </a:p>
        </p:txBody>
      </p:sp>
    </p:spTree>
    <p:extLst>
      <p:ext uri="{BB962C8B-B14F-4D97-AF65-F5344CB8AC3E}">
        <p14:creationId xmlns:p14="http://schemas.microsoft.com/office/powerpoint/2010/main" val="30231022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Complex Numbers (cont’d)</a:t>
            </a:r>
          </a:p>
        </p:txBody>
      </p:sp>
      <p:sp>
        <p:nvSpPr>
          <p:cNvPr id="1342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Multiplication using magnitude-phase representation</a:t>
            </a:r>
          </a:p>
          <a:p>
            <a:endParaRPr dirty="0"/>
          </a:p>
          <a:p>
            <a:endParaRPr dirty="0"/>
          </a:p>
          <a:p>
            <a:r>
              <a:rPr dirty="0"/>
              <a:t>Complex conjugate</a:t>
            </a:r>
          </a:p>
          <a:p>
            <a:endParaRPr dirty="0"/>
          </a:p>
          <a:p>
            <a:r>
              <a:rPr dirty="0"/>
              <a:t>Properties</a:t>
            </a:r>
          </a:p>
        </p:txBody>
      </p:sp>
      <p:pic>
        <p:nvPicPr>
          <p:cNvPr id="134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62399"/>
            <a:ext cx="7010400" cy="682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3789040"/>
            <a:ext cx="1828801" cy="727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90" y="4797152"/>
            <a:ext cx="2674939" cy="1476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969994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Complex Numbers (cont’d)</a:t>
            </a:r>
          </a:p>
        </p:txBody>
      </p:sp>
      <p:sp>
        <p:nvSpPr>
          <p:cNvPr id="1348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Euler’s formula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Properties</a:t>
            </a:r>
          </a:p>
        </p:txBody>
      </p:sp>
      <p:pic>
        <p:nvPicPr>
          <p:cNvPr id="134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595302"/>
            <a:ext cx="3836705" cy="965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4" name="Group 1"/>
          <p:cNvGrpSpPr/>
          <p:nvPr/>
        </p:nvGrpSpPr>
        <p:grpSpPr>
          <a:xfrm>
            <a:off x="2812800" y="3010055"/>
            <a:ext cx="6079681" cy="3253793"/>
            <a:chOff x="0" y="0"/>
            <a:chExt cx="6079680" cy="3253792"/>
          </a:xfrm>
        </p:grpSpPr>
        <p:pic>
          <p:nvPicPr>
            <p:cNvPr id="1350" name="Picture 8" descr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079681" cy="3253793"/>
            </a:xfrm>
            <a:prstGeom prst="rect">
              <a:avLst/>
            </a:prstGeom>
            <a:ln w="12700" cap="flat">
              <a:solidFill>
                <a:srgbClr val="C00000"/>
              </a:solidFill>
              <a:miter lim="400000"/>
            </a:ln>
            <a:effectLst/>
          </p:spPr>
        </p:pic>
        <p:grpSp>
          <p:nvGrpSpPr>
            <p:cNvPr id="1353" name="Text Box 9"/>
            <p:cNvGrpSpPr/>
            <p:nvPr/>
          </p:nvGrpSpPr>
          <p:grpSpPr>
            <a:xfrm>
              <a:off x="1471168" y="1957648"/>
              <a:ext cx="250826" cy="345441"/>
              <a:chOff x="0" y="0"/>
              <a:chExt cx="250825" cy="345440"/>
            </a:xfrm>
          </p:grpSpPr>
          <p:sp>
            <p:nvSpPr>
              <p:cNvPr id="1351" name="矩形"/>
              <p:cNvSpPr/>
              <p:nvPr/>
            </p:nvSpPr>
            <p:spPr>
              <a:xfrm>
                <a:off x="0" y="0"/>
                <a:ext cx="250825" cy="215444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solidFill>
                  <a:srgbClr val="C00000"/>
                </a:solidFill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52" name="文本"/>
              <p:cNvSpPr txBox="1"/>
              <p:nvPr/>
            </p:nvSpPr>
            <p:spPr>
              <a:xfrm>
                <a:off x="0" y="0"/>
                <a:ext cx="250825" cy="345440"/>
              </a:xfrm>
              <a:prstGeom prst="rect">
                <a:avLst/>
              </a:prstGeom>
              <a:noFill/>
              <a:ln w="12700" cap="flat">
                <a:solidFill>
                  <a:srgbClr val="C00000"/>
                </a:solidFill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519556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Sine and Cosine Functions</a:t>
            </a:r>
          </a:p>
        </p:txBody>
      </p:sp>
      <p:sp>
        <p:nvSpPr>
          <p:cNvPr id="1357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Periodic functions</a:t>
            </a:r>
          </a:p>
          <a:p>
            <a:r>
              <a:t>General form of sine and cosine functions:</a:t>
            </a:r>
          </a:p>
        </p:txBody>
      </p:sp>
      <p:pic>
        <p:nvPicPr>
          <p:cNvPr id="135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429000"/>
            <a:ext cx="3505200" cy="646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9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429000"/>
            <a:ext cx="3657600" cy="630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060" y="4004435"/>
            <a:ext cx="3531840" cy="24021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10013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Sine and Cosine Functions</a:t>
            </a:r>
          </a:p>
        </p:txBody>
      </p:sp>
      <p:pic>
        <p:nvPicPr>
          <p:cNvPr id="13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996951"/>
            <a:ext cx="7086600" cy="125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648200"/>
            <a:ext cx="7239000" cy="123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4653136"/>
            <a:ext cx="914400" cy="379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6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1" y="2667000"/>
            <a:ext cx="990601" cy="381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7" name="Text Box 12"/>
          <p:cNvSpPr txBox="1"/>
          <p:nvPr/>
        </p:nvSpPr>
        <p:spPr>
          <a:xfrm>
            <a:off x="2743200" y="1981200"/>
            <a:ext cx="3555911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Special case: A=1, b=0, α=1</a:t>
            </a:r>
          </a:p>
        </p:txBody>
      </p:sp>
      <p:sp>
        <p:nvSpPr>
          <p:cNvPr id="1368" name="Text Box 13"/>
          <p:cNvSpPr txBox="1"/>
          <p:nvPr/>
        </p:nvSpPr>
        <p:spPr>
          <a:xfrm>
            <a:off x="5546725" y="4914900"/>
            <a:ext cx="219557" cy="34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4D4D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π</a:t>
            </a:r>
          </a:p>
        </p:txBody>
      </p:sp>
      <p:sp>
        <p:nvSpPr>
          <p:cNvPr id="1369" name="Text Box 13"/>
          <p:cNvSpPr txBox="1"/>
          <p:nvPr/>
        </p:nvSpPr>
        <p:spPr>
          <a:xfrm>
            <a:off x="5697537" y="3046413"/>
            <a:ext cx="219558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4D4D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π</a:t>
            </a:r>
          </a:p>
        </p:txBody>
      </p:sp>
    </p:spTree>
    <p:extLst>
      <p:ext uri="{BB962C8B-B14F-4D97-AF65-F5344CB8AC3E}">
        <p14:creationId xmlns:p14="http://schemas.microsoft.com/office/powerpoint/2010/main" val="199447489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Sine and Cosine Functions (cont’d)</a:t>
            </a:r>
          </a:p>
        </p:txBody>
      </p:sp>
      <p:sp>
        <p:nvSpPr>
          <p:cNvPr id="1372" name="Text Box 9"/>
          <p:cNvSpPr txBox="1"/>
          <p:nvPr/>
        </p:nvSpPr>
        <p:spPr>
          <a:xfrm>
            <a:off x="1066800" y="4876800"/>
            <a:ext cx="4776748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Note:</a:t>
            </a:r>
            <a:r>
              <a:rPr u="none"/>
              <a:t> cosine is a shifted sine function:</a:t>
            </a:r>
          </a:p>
        </p:txBody>
      </p:sp>
      <p:pic>
        <p:nvPicPr>
          <p:cNvPr id="1373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19400"/>
            <a:ext cx="2362200" cy="1622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19400"/>
            <a:ext cx="2286000" cy="1622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780927"/>
            <a:ext cx="2362200" cy="1652590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Text Box 14"/>
          <p:cNvSpPr txBox="1"/>
          <p:nvPr/>
        </p:nvSpPr>
        <p:spPr>
          <a:xfrm>
            <a:off x="574040" y="2133600"/>
            <a:ext cx="774987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buSzPct val="100000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00"/>
              <a:t> </a:t>
            </a:r>
            <a:r>
              <a:rPr sz="2800">
                <a:solidFill>
                  <a:srgbClr val="C64847"/>
                </a:solidFill>
              </a:rPr>
              <a:t>Shifting</a:t>
            </a:r>
            <a:r>
              <a:rPr sz="2800"/>
              <a:t> or translating the sine function by a const b</a:t>
            </a:r>
          </a:p>
        </p:txBody>
      </p:sp>
      <p:grpSp>
        <p:nvGrpSpPr>
          <p:cNvPr id="1379" name="Object 17"/>
          <p:cNvGrpSpPr/>
          <p:nvPr/>
        </p:nvGrpSpPr>
        <p:grpSpPr>
          <a:xfrm>
            <a:off x="3886200" y="5486400"/>
            <a:ext cx="2411414" cy="825500"/>
            <a:chOff x="0" y="0"/>
            <a:chExt cx="2411413" cy="825500"/>
          </a:xfrm>
        </p:grpSpPr>
        <p:sp>
          <p:nvSpPr>
            <p:cNvPr id="1377" name="矩形"/>
            <p:cNvSpPr/>
            <p:nvPr/>
          </p:nvSpPr>
          <p:spPr>
            <a:xfrm>
              <a:off x="0" y="0"/>
              <a:ext cx="2411414" cy="8255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378" name="image54.pdf" descr="image54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411414" cy="825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9404711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Sine and Cosine Functions (cont’d)</a:t>
            </a:r>
          </a:p>
        </p:txBody>
      </p:sp>
      <p:sp>
        <p:nvSpPr>
          <p:cNvPr id="1382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Changing the </a:t>
            </a:r>
            <a:r>
              <a:rPr>
                <a:solidFill>
                  <a:srgbClr val="C64847"/>
                </a:solidFill>
              </a:rPr>
              <a:t>amplitude</a:t>
            </a:r>
            <a:r>
              <a:t> A</a:t>
            </a:r>
          </a:p>
        </p:txBody>
      </p:sp>
      <p:pic>
        <p:nvPicPr>
          <p:cNvPr id="138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971800"/>
            <a:ext cx="4419600" cy="2301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971800"/>
            <a:ext cx="1143000" cy="3635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77489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Mathematical Background:</a:t>
            </a:r>
            <a:br/>
            <a:r>
              <a:t>Sine and Cosine Functions (cont’d)</a:t>
            </a:r>
          </a:p>
        </p:txBody>
      </p:sp>
      <p:sp>
        <p:nvSpPr>
          <p:cNvPr id="1387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Changing the </a:t>
            </a:r>
            <a:r>
              <a:rPr>
                <a:solidFill>
                  <a:srgbClr val="E78A2D"/>
                </a:solidFill>
              </a:rPr>
              <a:t>period</a:t>
            </a:r>
            <a:r>
              <a:t> T=2π/|α|</a:t>
            </a:r>
          </a:p>
          <a:p>
            <a:pPr marL="274319" lvl="1" indent="182880">
              <a:spcBef>
                <a:spcPts val="600"/>
              </a:spcBef>
              <a:buSzTx/>
              <a:buFont typeface="Wingdings 2"/>
              <a:buNone/>
              <a:defRPr sz="2800"/>
            </a:pPr>
            <a:r>
              <a:t>    consider A=1, b=0: y=cos(αt)</a:t>
            </a:r>
          </a:p>
        </p:txBody>
      </p:sp>
      <p:pic>
        <p:nvPicPr>
          <p:cNvPr id="13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200400"/>
            <a:ext cx="3505200" cy="2697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352800"/>
            <a:ext cx="1295400" cy="366714"/>
          </a:xfrm>
          <a:prstGeom prst="rect">
            <a:avLst/>
          </a:prstGeom>
          <a:ln w="12700">
            <a:miter lim="400000"/>
          </a:ln>
        </p:spPr>
      </p:pic>
      <p:sp>
        <p:nvSpPr>
          <p:cNvPr id="1390" name="Text Box 8"/>
          <p:cNvSpPr txBox="1"/>
          <p:nvPr/>
        </p:nvSpPr>
        <p:spPr>
          <a:xfrm>
            <a:off x="5562600" y="3276600"/>
            <a:ext cx="2065249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period 2π/4=π/2</a:t>
            </a:r>
          </a:p>
        </p:txBody>
      </p:sp>
      <p:sp>
        <p:nvSpPr>
          <p:cNvPr id="1391" name="Text Box 9"/>
          <p:cNvSpPr txBox="1"/>
          <p:nvPr/>
        </p:nvSpPr>
        <p:spPr>
          <a:xfrm>
            <a:off x="5410200" y="3886200"/>
            <a:ext cx="2719199" cy="1107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shorter period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higher frequency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(i.e., oscillates faster)</a:t>
            </a:r>
          </a:p>
        </p:txBody>
      </p:sp>
      <p:sp>
        <p:nvSpPr>
          <p:cNvPr id="1392" name="Text Box 11"/>
          <p:cNvSpPr txBox="1"/>
          <p:nvPr/>
        </p:nvSpPr>
        <p:spPr>
          <a:xfrm>
            <a:off x="6324600" y="2895600"/>
            <a:ext cx="664330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α =4</a:t>
            </a:r>
          </a:p>
        </p:txBody>
      </p:sp>
      <p:sp>
        <p:nvSpPr>
          <p:cNvPr id="1393" name="Text Box 12"/>
          <p:cNvSpPr txBox="1"/>
          <p:nvPr/>
        </p:nvSpPr>
        <p:spPr>
          <a:xfrm>
            <a:off x="4876800" y="5257800"/>
            <a:ext cx="3935721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b="1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Frequency</a:t>
            </a:r>
            <a:r>
              <a:rPr b="0" u="none"/>
              <a:t> is defined as  f=1/T</a:t>
            </a:r>
          </a:p>
        </p:txBody>
      </p:sp>
      <p:sp>
        <p:nvSpPr>
          <p:cNvPr id="1394" name="Text Box 13"/>
          <p:cNvSpPr txBox="1"/>
          <p:nvPr/>
        </p:nvSpPr>
        <p:spPr>
          <a:xfrm>
            <a:off x="1676400" y="6035675"/>
            <a:ext cx="6205945" cy="76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Alternative notation</a:t>
            </a:r>
            <a:r>
              <a:rPr u="none"/>
              <a:t>: sin(αt)=sin(2πt/T)=sin(2πft)</a:t>
            </a:r>
          </a:p>
        </p:txBody>
      </p:sp>
    </p:spTree>
    <p:extLst>
      <p:ext uri="{BB962C8B-B14F-4D97-AF65-F5344CB8AC3E}">
        <p14:creationId xmlns:p14="http://schemas.microsoft.com/office/powerpoint/2010/main" val="179865605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Image Transforms</a:t>
            </a:r>
          </a:p>
        </p:txBody>
      </p:sp>
      <p:sp>
        <p:nvSpPr>
          <p:cNvPr id="1397" name="Rectangle 3"/>
          <p:cNvSpPr txBox="1">
            <a:spLocks noGrp="1"/>
          </p:cNvSpPr>
          <p:nvPr>
            <p:ph type="body" idx="1"/>
          </p:nvPr>
        </p:nvSpPr>
        <p:spPr>
          <a:xfrm>
            <a:off x="762000" y="1484783"/>
            <a:ext cx="7772400" cy="4114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800"/>
            </a:pPr>
            <a:r>
              <a:t>Many times, image processing tasks are best performed in transformed domain other than the </a:t>
            </a:r>
            <a:r>
              <a:rPr i="1"/>
              <a:t>spatial domain.</a:t>
            </a:r>
          </a:p>
          <a:p>
            <a:pPr>
              <a:lnSpc>
                <a:spcPct val="90000"/>
              </a:lnSpc>
              <a:defRPr sz="2800"/>
            </a:pPr>
            <a:r>
              <a:t>Key steps:</a:t>
            </a:r>
          </a:p>
          <a:p>
            <a:pPr marL="274319" lvl="1" indent="182880">
              <a:lnSpc>
                <a:spcPct val="90000"/>
              </a:lnSpc>
              <a:spcBef>
                <a:spcPts val="600"/>
              </a:spcBef>
              <a:buSzTx/>
              <a:buFont typeface="Wingdings 2"/>
              <a:buNone/>
              <a:defRPr sz="2800"/>
            </a:pPr>
            <a:r>
              <a:t>(1) Transform the image</a:t>
            </a:r>
          </a:p>
          <a:p>
            <a:pPr marL="274319" lvl="1" indent="182880">
              <a:lnSpc>
                <a:spcPct val="90000"/>
              </a:lnSpc>
              <a:spcBef>
                <a:spcPts val="600"/>
              </a:spcBef>
              <a:buSzTx/>
              <a:buFont typeface="Wingdings 2"/>
              <a:buNone/>
              <a:defRPr sz="2800"/>
            </a:pPr>
            <a:r>
              <a:t>(2) Carry out the task(s) in the </a:t>
            </a:r>
            <a:r>
              <a:rPr i="1"/>
              <a:t>transformed domain</a:t>
            </a:r>
            <a:r>
              <a:t>.</a:t>
            </a:r>
          </a:p>
          <a:p>
            <a:pPr marL="274319" lvl="1" indent="182880">
              <a:lnSpc>
                <a:spcPct val="90000"/>
              </a:lnSpc>
              <a:spcBef>
                <a:spcPts val="600"/>
              </a:spcBef>
              <a:buSzTx/>
              <a:buFont typeface="Wingdings 2"/>
              <a:buNone/>
              <a:defRPr sz="2800"/>
            </a:pPr>
            <a:r>
              <a:t>(3) Apply </a:t>
            </a:r>
            <a:r>
              <a:rPr i="1"/>
              <a:t>inverse transform</a:t>
            </a:r>
            <a:r>
              <a:t> to return to the spatial domain.</a:t>
            </a:r>
          </a:p>
        </p:txBody>
      </p:sp>
      <p:pic>
        <p:nvPicPr>
          <p:cNvPr id="139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29199"/>
            <a:ext cx="7772400" cy="154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1076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828800"/>
            <a:ext cx="2552701" cy="3105150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 6"/>
          <p:cNvSpPr/>
          <p:nvPr/>
        </p:nvSpPr>
        <p:spPr>
          <a:xfrm>
            <a:off x="1371600" y="5787212"/>
            <a:ext cx="6786880" cy="830997"/>
          </a:xfrm>
          <a:prstGeom prst="rect">
            <a:avLst/>
          </a:prstGeom>
          <a:ln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2400"/>
            </a:pPr>
            <a:r>
              <a:rPr dirty="0"/>
              <a:t>Born: 21 March 1768 in </a:t>
            </a:r>
            <a:r>
              <a:rPr dirty="0" err="1"/>
              <a:t>Auxerre</a:t>
            </a:r>
            <a:r>
              <a:rPr dirty="0"/>
              <a:t>, Bourgogne, France</a:t>
            </a:r>
            <a:br>
              <a:rPr dirty="0"/>
            </a:br>
            <a:r>
              <a:rPr dirty="0"/>
              <a:t>Died: 16 May 1830 in Paris, France </a:t>
            </a:r>
          </a:p>
        </p:txBody>
      </p:sp>
      <p:sp>
        <p:nvSpPr>
          <p:cNvPr id="1152" name="Rectangle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Joseph Fourier</a:t>
            </a:r>
          </a:p>
        </p:txBody>
      </p:sp>
      <p:sp>
        <p:nvSpPr>
          <p:cNvPr id="1153" name="Rectangle 8"/>
          <p:cNvSpPr txBox="1"/>
          <p:nvPr/>
        </p:nvSpPr>
        <p:spPr>
          <a:xfrm>
            <a:off x="3419873" y="1700839"/>
            <a:ext cx="5400599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2200"/>
            </a:pPr>
            <a:r>
              <a:rPr dirty="0"/>
              <a:t>Joseph’s father was a tailor in </a:t>
            </a:r>
            <a:r>
              <a:rPr dirty="0" err="1"/>
              <a:t>Auxerre</a:t>
            </a:r>
            <a:endParaRPr dirty="0"/>
          </a:p>
          <a:p>
            <a:pPr>
              <a:defRPr sz="2200"/>
            </a:pPr>
            <a:r>
              <a:rPr dirty="0"/>
              <a:t>Joseph was the ninth of twelve children</a:t>
            </a:r>
          </a:p>
          <a:p>
            <a:pPr>
              <a:defRPr sz="2200"/>
            </a:pPr>
            <a:r>
              <a:rPr dirty="0"/>
              <a:t>His mother died when he was nine and</a:t>
            </a:r>
          </a:p>
          <a:p>
            <a:pPr>
              <a:defRPr sz="2200"/>
            </a:pPr>
            <a:r>
              <a:rPr dirty="0"/>
              <a:t>his father died the following year.  </a:t>
            </a:r>
          </a:p>
        </p:txBody>
      </p:sp>
      <p:sp>
        <p:nvSpPr>
          <p:cNvPr id="1154" name="Rectangle 9"/>
          <p:cNvSpPr txBox="1"/>
          <p:nvPr/>
        </p:nvSpPr>
        <p:spPr>
          <a:xfrm>
            <a:off x="3419872" y="3201163"/>
            <a:ext cx="5400600" cy="231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200"/>
            </a:pPr>
            <a:r>
              <a:rPr dirty="0"/>
              <a:t>Fourier demonstrated talent on math</a:t>
            </a:r>
          </a:p>
          <a:p>
            <a:pPr>
              <a:defRPr sz="2200"/>
            </a:pPr>
            <a:r>
              <a:rPr dirty="0"/>
              <a:t>at the age of 14.</a:t>
            </a:r>
          </a:p>
          <a:p>
            <a:pPr>
              <a:defRPr sz="2200"/>
            </a:pPr>
            <a:r>
              <a:rPr dirty="0"/>
              <a:t>In 1787 Fourier decided to train for </a:t>
            </a:r>
          </a:p>
          <a:p>
            <a:pPr>
              <a:defRPr sz="2200"/>
            </a:pPr>
            <a:r>
              <a:rPr dirty="0"/>
              <a:t>the priesthood - a religious life or a </a:t>
            </a:r>
          </a:p>
          <a:p>
            <a:pPr>
              <a:defRPr sz="2200"/>
            </a:pPr>
            <a:r>
              <a:rPr dirty="0"/>
              <a:t>mathematical life?</a:t>
            </a:r>
          </a:p>
          <a:p>
            <a:pPr>
              <a:defRPr sz="2200"/>
            </a:pPr>
            <a:r>
              <a:rPr dirty="0"/>
              <a:t>In 1793, Fourier joined the local </a:t>
            </a:r>
          </a:p>
          <a:p>
            <a:pPr>
              <a:defRPr sz="2200"/>
            </a:pPr>
            <a:r>
              <a:rPr dirty="0"/>
              <a:t>Revolutionary Committee   </a:t>
            </a:r>
          </a:p>
        </p:txBody>
      </p:sp>
    </p:spTree>
    <p:extLst>
      <p:ext uri="{BB962C8B-B14F-4D97-AF65-F5344CB8AC3E}">
        <p14:creationId xmlns:p14="http://schemas.microsoft.com/office/powerpoint/2010/main" val="82637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Transformation Kernels</a:t>
            </a:r>
          </a:p>
        </p:txBody>
      </p:sp>
      <p:sp>
        <p:nvSpPr>
          <p:cNvPr id="1401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Forward Transformation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Inverse Transformation</a:t>
            </a:r>
          </a:p>
        </p:txBody>
      </p:sp>
      <p:grpSp>
        <p:nvGrpSpPr>
          <p:cNvPr id="1404" name="Object 5"/>
          <p:cNvGrpSpPr/>
          <p:nvPr/>
        </p:nvGrpSpPr>
        <p:grpSpPr>
          <a:xfrm>
            <a:off x="762000" y="2819400"/>
            <a:ext cx="7772400" cy="823913"/>
            <a:chOff x="0" y="0"/>
            <a:chExt cx="7772400" cy="823912"/>
          </a:xfrm>
        </p:grpSpPr>
        <p:sp>
          <p:nvSpPr>
            <p:cNvPr id="1402" name="矩形"/>
            <p:cNvSpPr/>
            <p:nvPr/>
          </p:nvSpPr>
          <p:spPr>
            <a:xfrm>
              <a:off x="0" y="0"/>
              <a:ext cx="7772400" cy="8239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03" name="image63.pdf" descr="image63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772400" cy="8239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7" name="Object 7"/>
          <p:cNvGrpSpPr/>
          <p:nvPr/>
        </p:nvGrpSpPr>
        <p:grpSpPr>
          <a:xfrm>
            <a:off x="701675" y="5029200"/>
            <a:ext cx="8001000" cy="808038"/>
            <a:chOff x="0" y="0"/>
            <a:chExt cx="8001000" cy="808037"/>
          </a:xfrm>
        </p:grpSpPr>
        <p:sp>
          <p:nvSpPr>
            <p:cNvPr id="1405" name="矩形"/>
            <p:cNvSpPr/>
            <p:nvPr/>
          </p:nvSpPr>
          <p:spPr>
            <a:xfrm>
              <a:off x="0" y="0"/>
              <a:ext cx="8001000" cy="8080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406" name="image64.pdf" descr="image64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001000" cy="8080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08" name="Text Box 8"/>
          <p:cNvSpPr txBox="1"/>
          <p:nvPr/>
        </p:nvSpPr>
        <p:spPr>
          <a:xfrm>
            <a:off x="5105400" y="4049712"/>
            <a:ext cx="3024595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inverse transformation kernel</a:t>
            </a:r>
          </a:p>
        </p:txBody>
      </p:sp>
      <p:sp>
        <p:nvSpPr>
          <p:cNvPr id="1409" name="Text Box 10"/>
          <p:cNvSpPr txBox="1"/>
          <p:nvPr/>
        </p:nvSpPr>
        <p:spPr>
          <a:xfrm>
            <a:off x="5105400" y="1979613"/>
            <a:ext cx="3126170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forward transformation kernel</a:t>
            </a:r>
          </a:p>
        </p:txBody>
      </p:sp>
      <p:sp>
        <p:nvSpPr>
          <p:cNvPr id="1410" name="Left Arrow 1"/>
          <p:cNvSpPr/>
          <p:nvPr/>
        </p:nvSpPr>
        <p:spPr>
          <a:xfrm rot="20533526">
            <a:off x="3825875" y="2574925"/>
            <a:ext cx="1752600" cy="381000"/>
          </a:xfrm>
          <a:prstGeom prst="leftArrow">
            <a:avLst>
              <a:gd name="adj1" fmla="val 50000"/>
              <a:gd name="adj2" fmla="val 50004"/>
            </a:avLst>
          </a:prstGeom>
          <a:solidFill>
            <a:srgbClr val="F0AD00"/>
          </a:solidFill>
          <a:ln w="12700" cap="sq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1" name="Left Arrow 13"/>
          <p:cNvSpPr/>
          <p:nvPr/>
        </p:nvSpPr>
        <p:spPr>
          <a:xfrm rot="20533526">
            <a:off x="3841750" y="4678362"/>
            <a:ext cx="1752600" cy="381001"/>
          </a:xfrm>
          <a:prstGeom prst="leftArrow">
            <a:avLst>
              <a:gd name="adj1" fmla="val 50000"/>
              <a:gd name="adj2" fmla="val 50004"/>
            </a:avLst>
          </a:prstGeom>
          <a:solidFill>
            <a:srgbClr val="F0AD00"/>
          </a:solidFill>
          <a:ln w="12700" cap="sq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660114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Continuous Fourier Transform (FT)</a:t>
            </a:r>
          </a:p>
        </p:txBody>
      </p:sp>
      <p:sp>
        <p:nvSpPr>
          <p:cNvPr id="1414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Transforms a signal (i.e., function) from the </a:t>
            </a:r>
            <a:r>
              <a:rPr u="sng"/>
              <a:t>spatial</a:t>
            </a:r>
            <a:r>
              <a:t> domain to the </a:t>
            </a:r>
            <a:r>
              <a:rPr u="sng"/>
              <a:t>frequency</a:t>
            </a:r>
            <a:r>
              <a:t> domain.</a:t>
            </a:r>
          </a:p>
        </p:txBody>
      </p:sp>
      <p:pic>
        <p:nvPicPr>
          <p:cNvPr id="141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80927"/>
            <a:ext cx="6858000" cy="2384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899" y="5084319"/>
            <a:ext cx="3200401" cy="804864"/>
          </a:xfrm>
          <a:prstGeom prst="rect">
            <a:avLst/>
          </a:prstGeom>
          <a:ln w="12700">
            <a:miter lim="400000"/>
          </a:ln>
        </p:spPr>
      </p:pic>
      <p:sp>
        <p:nvSpPr>
          <p:cNvPr id="1417" name="Text Box 7"/>
          <p:cNvSpPr txBox="1"/>
          <p:nvPr/>
        </p:nvSpPr>
        <p:spPr>
          <a:xfrm>
            <a:off x="3347863" y="5276055"/>
            <a:ext cx="848728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where</a:t>
            </a:r>
          </a:p>
        </p:txBody>
      </p:sp>
      <p:sp>
        <p:nvSpPr>
          <p:cNvPr id="1418" name="Text Box 8"/>
          <p:cNvSpPr txBox="1"/>
          <p:nvPr/>
        </p:nvSpPr>
        <p:spPr>
          <a:xfrm>
            <a:off x="1584325" y="4725144"/>
            <a:ext cx="764342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(IFT)</a:t>
            </a:r>
          </a:p>
        </p:txBody>
      </p:sp>
    </p:spTree>
    <p:extLst>
      <p:ext uri="{BB962C8B-B14F-4D97-AF65-F5344CB8AC3E}">
        <p14:creationId xmlns:p14="http://schemas.microsoft.com/office/powerpoint/2010/main" val="288344885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Example: Removing undesirable frequencies</a:t>
            </a:r>
          </a:p>
        </p:txBody>
      </p:sp>
      <p:pic>
        <p:nvPicPr>
          <p:cNvPr id="142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68" y="1981200"/>
            <a:ext cx="5211764" cy="1989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917" y="4495800"/>
            <a:ext cx="5105401" cy="194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423" name="Text Box 6"/>
          <p:cNvSpPr txBox="1"/>
          <p:nvPr/>
        </p:nvSpPr>
        <p:spPr>
          <a:xfrm>
            <a:off x="4474442" y="4557712"/>
            <a:ext cx="1457038" cy="66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remove high</a:t>
            </a:r>
            <a:endParaRPr sz="2400"/>
          </a:p>
          <a:p>
            <a: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frequencies</a:t>
            </a:r>
          </a:p>
        </p:txBody>
      </p:sp>
      <p:sp>
        <p:nvSpPr>
          <p:cNvPr id="1424" name="Text Box 7"/>
          <p:cNvSpPr txBox="1"/>
          <p:nvPr/>
        </p:nvSpPr>
        <p:spPr>
          <a:xfrm>
            <a:off x="7004916" y="4572000"/>
            <a:ext cx="1548444" cy="66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reconstructed</a:t>
            </a:r>
            <a:endParaRPr sz="2400"/>
          </a:p>
          <a:p>
            <a: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signal</a:t>
            </a:r>
          </a:p>
        </p:txBody>
      </p:sp>
      <p:sp>
        <p:nvSpPr>
          <p:cNvPr id="1425" name="Text Box 8"/>
          <p:cNvSpPr txBox="1"/>
          <p:nvPr/>
        </p:nvSpPr>
        <p:spPr>
          <a:xfrm>
            <a:off x="7004916" y="2057400"/>
            <a:ext cx="1274674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frequencies</a:t>
            </a:r>
          </a:p>
        </p:txBody>
      </p:sp>
      <p:sp>
        <p:nvSpPr>
          <p:cNvPr id="1426" name="Text Box 9"/>
          <p:cNvSpPr txBox="1"/>
          <p:nvPr/>
        </p:nvSpPr>
        <p:spPr>
          <a:xfrm>
            <a:off x="4795117" y="2133600"/>
            <a:ext cx="1324779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60B5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noisy signal</a:t>
            </a:r>
          </a:p>
        </p:txBody>
      </p:sp>
      <p:sp>
        <p:nvSpPr>
          <p:cNvPr id="1427" name="Text Box 10"/>
          <p:cNvSpPr txBox="1"/>
          <p:nvPr/>
        </p:nvSpPr>
        <p:spPr>
          <a:xfrm>
            <a:off x="136525" y="4610100"/>
            <a:ext cx="2710716" cy="1450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 remove certain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frequencies, set their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corresponding F(u)</a:t>
            </a:r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coefficients to zero!</a:t>
            </a:r>
          </a:p>
        </p:txBody>
      </p:sp>
    </p:spTree>
    <p:extLst>
      <p:ext uri="{BB962C8B-B14F-4D97-AF65-F5344CB8AC3E}">
        <p14:creationId xmlns:p14="http://schemas.microsoft.com/office/powerpoint/2010/main" val="211245730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How do frequencies show up in an image?</a:t>
            </a:r>
          </a:p>
        </p:txBody>
      </p:sp>
      <p:sp>
        <p:nvSpPr>
          <p:cNvPr id="1430" name="Rectangle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Low frequencies correspond to slowly varying information (e.g., continuous surface).</a:t>
            </a:r>
          </a:p>
          <a:p>
            <a:pPr>
              <a:defRPr sz="2800"/>
            </a:pPr>
            <a:r>
              <a:t>High frequencies correspond to quickly varying information (e.g., edges)</a:t>
            </a:r>
          </a:p>
        </p:txBody>
      </p:sp>
      <p:pic>
        <p:nvPicPr>
          <p:cNvPr id="143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4076700"/>
            <a:ext cx="1998664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4076700"/>
            <a:ext cx="2133600" cy="2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Text Box 7"/>
          <p:cNvSpPr txBox="1"/>
          <p:nvPr/>
        </p:nvSpPr>
        <p:spPr>
          <a:xfrm>
            <a:off x="1868488" y="6167437"/>
            <a:ext cx="1957646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Original Image</a:t>
            </a:r>
          </a:p>
        </p:txBody>
      </p:sp>
      <p:sp>
        <p:nvSpPr>
          <p:cNvPr id="1434" name="Text Box 9"/>
          <p:cNvSpPr txBox="1"/>
          <p:nvPr/>
        </p:nvSpPr>
        <p:spPr>
          <a:xfrm>
            <a:off x="4700587" y="6213475"/>
            <a:ext cx="1576945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Low-passed</a:t>
            </a:r>
          </a:p>
        </p:txBody>
      </p:sp>
    </p:spTree>
    <p:extLst>
      <p:ext uri="{BB962C8B-B14F-4D97-AF65-F5344CB8AC3E}">
        <p14:creationId xmlns:p14="http://schemas.microsoft.com/office/powerpoint/2010/main" val="196650199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Example of noise reduction using FT</a:t>
            </a:r>
          </a:p>
        </p:txBody>
      </p:sp>
      <p:pic>
        <p:nvPicPr>
          <p:cNvPr id="143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828800"/>
            <a:ext cx="6026150" cy="4514850"/>
          </a:xfrm>
          <a:prstGeom prst="rect">
            <a:avLst/>
          </a:prstGeom>
          <a:ln w="12700">
            <a:miter lim="400000"/>
          </a:ln>
        </p:spPr>
      </p:pic>
      <p:sp>
        <p:nvSpPr>
          <p:cNvPr id="1438" name="矩形 1"/>
          <p:cNvSpPr/>
          <p:nvPr/>
        </p:nvSpPr>
        <p:spPr>
          <a:xfrm>
            <a:off x="1403647" y="4149080"/>
            <a:ext cx="3024338" cy="2232249"/>
          </a:xfrm>
          <a:prstGeom prst="rect">
            <a:avLst/>
          </a:prstGeom>
          <a:solidFill>
            <a:srgbClr val="FFFFFF"/>
          </a:solidFill>
          <a:ln w="480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01954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Frequency Filtering Steps</a:t>
            </a:r>
          </a:p>
        </p:txBody>
      </p:sp>
      <p:sp>
        <p:nvSpPr>
          <p:cNvPr id="1443" name="Rectangle 3"/>
          <p:cNvSpPr txBox="1">
            <a:spLocks noGrp="1"/>
          </p:cNvSpPr>
          <p:nvPr>
            <p:ph type="body" idx="1"/>
          </p:nvPr>
        </p:nvSpPr>
        <p:spPr>
          <a:xfrm>
            <a:off x="179511" y="1775191"/>
            <a:ext cx="8784978" cy="462561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94688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Discrete Fourier Transform (DFT)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Discrete Fourier Transform (DFT) (cont’d)</a:t>
            </a:r>
          </a:p>
        </p:txBody>
      </p:sp>
      <p:sp>
        <p:nvSpPr>
          <p:cNvPr id="365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1706261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Fast Fourier Transform（FFT）"/>
          <p:cNvSpPr txBox="1">
            <a:spLocks noGrp="1"/>
          </p:cNvSpPr>
          <p:nvPr>
            <p:ph type="title"/>
          </p:nvPr>
        </p:nvSpPr>
        <p:spPr>
          <a:xfrm>
            <a:off x="442913" y="103187"/>
            <a:ext cx="8243886" cy="1314451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Fast Fourier Transform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（</a:t>
            </a:r>
            <a:r>
              <a:t>FFT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）</a:t>
            </a:r>
          </a:p>
        </p:txBody>
      </p:sp>
      <p:sp>
        <p:nvSpPr>
          <p:cNvPr id="368" name="Speed up the discrete Fourier Transform;…"/>
          <p:cNvSpPr txBox="1">
            <a:spLocks noGrp="1"/>
          </p:cNvSpPr>
          <p:nvPr>
            <p:ph type="body" idx="1"/>
          </p:nvPr>
        </p:nvSpPr>
        <p:spPr>
          <a:xfrm>
            <a:off x="457199" y="1887538"/>
            <a:ext cx="8075615" cy="3557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1355" indent="-307238" defTabSz="877823">
              <a:defRPr sz="2688"/>
            </a:pPr>
            <a:r>
              <a:t>Speed up the discrete Fourier Transform;</a:t>
            </a:r>
          </a:p>
          <a:p>
            <a:pPr marL="421355" indent="-307238" defTabSz="877823">
              <a:defRPr sz="2688"/>
            </a:pPr>
            <a:r>
              <a:t>There are many repetitive work in the computation.</a:t>
            </a:r>
          </a:p>
          <a:p>
            <a:pPr marL="421355" indent="-307238" defTabSz="877823">
              <a:defRPr sz="2688"/>
            </a:pPr>
            <a:r>
              <a:t>Cooley and Tukey presented in 1965:</a:t>
            </a:r>
          </a:p>
          <a:p>
            <a:pPr marL="702259" lvl="1" indent="-263347" defTabSz="877823">
              <a:spcBef>
                <a:spcPts val="500"/>
              </a:spcBef>
              <a:buClr>
                <a:srgbClr val="60B5CC"/>
              </a:buClr>
              <a:defRPr sz="2304"/>
            </a:pPr>
            <a:r>
              <a:t>Divide the original N-points sequence into several short sequence successively;</a:t>
            </a:r>
          </a:p>
          <a:p>
            <a:pPr marL="702259" lvl="1" indent="-263347" defTabSz="877823">
              <a:spcBef>
                <a:spcPts val="500"/>
              </a:spcBef>
              <a:buClr>
                <a:srgbClr val="60B5CC"/>
              </a:buClr>
              <a:defRPr sz="2304"/>
            </a:pPr>
            <a:r>
              <a:t>Compute the Discrete Fourier Transform of these short sequences;</a:t>
            </a:r>
          </a:p>
          <a:p>
            <a:pPr marL="702259" lvl="1" indent="-263347" defTabSz="877823">
              <a:spcBef>
                <a:spcPts val="500"/>
              </a:spcBef>
              <a:buClr>
                <a:srgbClr val="60B5CC"/>
              </a:buClr>
              <a:defRPr sz="2304"/>
            </a:pPr>
            <a:r>
              <a:t>Make up the wanted transform value;</a:t>
            </a:r>
          </a:p>
          <a:p>
            <a:pPr marL="702259" lvl="1" indent="-263347" defTabSz="877823">
              <a:spcBef>
                <a:spcPts val="500"/>
              </a:spcBef>
              <a:buClr>
                <a:srgbClr val="60B5CC"/>
              </a:buClr>
              <a:defRPr sz="2304"/>
            </a:pPr>
            <a:r>
              <a:t>Computational workload:</a:t>
            </a:r>
          </a:p>
        </p:txBody>
      </p:sp>
      <p:pic>
        <p:nvPicPr>
          <p:cNvPr id="369" name="image71.pdf" descr="image7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856" y="4763615"/>
            <a:ext cx="2232026" cy="5286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934954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FT Principle"/>
          <p:cNvSpPr txBox="1">
            <a:spLocks noGrp="1"/>
          </p:cNvSpPr>
          <p:nvPr>
            <p:ph type="title"/>
          </p:nvPr>
        </p:nvSpPr>
        <p:spPr>
          <a:xfrm>
            <a:off x="442913" y="103187"/>
            <a:ext cx="8243886" cy="131445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FFT Principle</a:t>
            </a:r>
          </a:p>
        </p:txBody>
      </p:sp>
      <p:sp>
        <p:nvSpPr>
          <p:cNvPr id="374" name="正文"/>
          <p:cNvSpPr txBox="1">
            <a:spLocks noGrp="1"/>
          </p:cNvSpPr>
          <p:nvPr>
            <p:ph type="body" sz="quarter" idx="1"/>
          </p:nvPr>
        </p:nvSpPr>
        <p:spPr>
          <a:xfrm>
            <a:off x="457198" y="1600200"/>
            <a:ext cx="4114801" cy="97028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  <p:grpSp>
        <p:nvGrpSpPr>
          <p:cNvPr id="377" name="成组"/>
          <p:cNvGrpSpPr/>
          <p:nvPr/>
        </p:nvGrpSpPr>
        <p:grpSpPr>
          <a:xfrm>
            <a:off x="1756263" y="2539749"/>
            <a:ext cx="5328594" cy="691259"/>
            <a:chOff x="0" y="0"/>
            <a:chExt cx="5328592" cy="691257"/>
          </a:xfrm>
        </p:grpSpPr>
        <p:sp>
          <p:nvSpPr>
            <p:cNvPr id="375" name="矩形"/>
            <p:cNvSpPr/>
            <p:nvPr/>
          </p:nvSpPr>
          <p:spPr>
            <a:xfrm>
              <a:off x="-1" y="0"/>
              <a:ext cx="5328594" cy="691258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376" name="矩形"/>
            <p:cNvSpPr txBox="1"/>
            <p:nvPr/>
          </p:nvSpPr>
          <p:spPr>
            <a:xfrm>
              <a:off x="0" y="0"/>
              <a:ext cx="5328593" cy="47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 </a:t>
              </a:r>
            </a:p>
          </p:txBody>
        </p:sp>
      </p:grpSp>
      <p:sp>
        <p:nvSpPr>
          <p:cNvPr id="378" name="Assuming N  is the positive integral power of 2, we have"/>
          <p:cNvSpPr txBox="1"/>
          <p:nvPr/>
        </p:nvSpPr>
        <p:spPr>
          <a:xfrm>
            <a:off x="395287" y="3518248"/>
            <a:ext cx="770510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342900" indent="-342900">
              <a:spcBef>
                <a:spcPts val="500"/>
              </a:spcBef>
              <a:buSzPct val="100000"/>
              <a:buChar char="•"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>
                <a:latin typeface="+mj-ea"/>
                <a:ea typeface="+mj-ea"/>
              </a:rPr>
              <a:t>Assuming N  is the positive integral power of 2, we have</a:t>
            </a:r>
          </a:p>
        </p:txBody>
      </p:sp>
      <p:pic>
        <p:nvPicPr>
          <p:cNvPr id="379" name="image72.pdf" descr="image7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351" y="4153109"/>
            <a:ext cx="2592290" cy="4280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2" name="成组"/>
          <p:cNvGrpSpPr/>
          <p:nvPr/>
        </p:nvGrpSpPr>
        <p:grpSpPr>
          <a:xfrm>
            <a:off x="4644007" y="620687"/>
            <a:ext cx="3558990" cy="620107"/>
            <a:chOff x="0" y="0"/>
            <a:chExt cx="3558988" cy="620105"/>
          </a:xfrm>
        </p:grpSpPr>
        <p:sp>
          <p:nvSpPr>
            <p:cNvPr id="380" name="矩形"/>
            <p:cNvSpPr/>
            <p:nvPr/>
          </p:nvSpPr>
          <p:spPr>
            <a:xfrm>
              <a:off x="-1" y="0"/>
              <a:ext cx="3558990" cy="620106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381" name="文本"/>
            <p:cNvSpPr txBox="1"/>
            <p:nvPr/>
          </p:nvSpPr>
          <p:spPr>
            <a:xfrm>
              <a:off x="0" y="0"/>
              <a:ext cx="355898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 </a:t>
              </a:r>
            </a:p>
          </p:txBody>
        </p:sp>
      </p:grpSp>
      <p:graphicFrame>
        <p:nvGraphicFramePr>
          <p:cNvPr id="15" name="Object 11"/>
          <p:cNvGraphicFramePr>
            <a:graphicFrameLocks noChangeAspect="1"/>
          </p:cNvGraphicFramePr>
          <p:nvPr/>
        </p:nvGraphicFramePr>
        <p:xfrm>
          <a:off x="880815" y="4568619"/>
          <a:ext cx="6499497" cy="1668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3327400" imgH="914400" progId="Equation.3">
                  <p:embed/>
                </p:oleObj>
              </mc:Choice>
              <mc:Fallback>
                <p:oleObj name="公式" r:id="rId7" imgW="33274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815" y="4568619"/>
                        <a:ext cx="6499497" cy="16686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984227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FFT Princi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FFT Principle</a:t>
            </a:r>
          </a:p>
        </p:txBody>
      </p:sp>
      <p:pic>
        <p:nvPicPr>
          <p:cNvPr id="390" name="image73.pdf" descr="image7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29" y="1535265"/>
            <a:ext cx="5975893" cy="59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74.pdf" descr="image74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3284537"/>
            <a:ext cx="6290628" cy="877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75.pdf" descr="image75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43" y="2204864"/>
            <a:ext cx="6028090" cy="108012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Let："/>
          <p:cNvSpPr txBox="1"/>
          <p:nvPr/>
        </p:nvSpPr>
        <p:spPr>
          <a:xfrm>
            <a:off x="457200" y="4460201"/>
            <a:ext cx="130651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600"/>
              </a:spcBef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+mj-ea"/>
                <a:ea typeface="+mj-ea"/>
              </a:rPr>
              <a:t>Let</a:t>
            </a:r>
            <a:r>
              <a:rPr dirty="0">
                <a:latin typeface="+mj-ea"/>
                <a:ea typeface="+mj-ea"/>
                <a:cs typeface="+mj-cs"/>
                <a:sym typeface="Helvetica"/>
              </a:rPr>
              <a:t>：</a:t>
            </a:r>
          </a:p>
        </p:txBody>
      </p:sp>
      <p:pic>
        <p:nvPicPr>
          <p:cNvPr id="394" name="image76.pdf" descr="image7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586" y="4152900"/>
            <a:ext cx="3488803" cy="1652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77.pdf" descr="image7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6" y="4625292"/>
            <a:ext cx="2778514" cy="459892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then："/>
          <p:cNvSpPr txBox="1"/>
          <p:nvPr/>
        </p:nvSpPr>
        <p:spPr>
          <a:xfrm>
            <a:off x="457199" y="5831802"/>
            <a:ext cx="130651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+mj-ea"/>
                <a:ea typeface="+mj-ea"/>
              </a:rPr>
              <a:t>then</a:t>
            </a:r>
            <a:r>
              <a:rPr dirty="0">
                <a:latin typeface="+mj-ea"/>
                <a:ea typeface="+mj-ea"/>
                <a:cs typeface="+mj-cs"/>
                <a:sym typeface="Helvetica"/>
              </a:rPr>
              <a:t>：</a:t>
            </a:r>
          </a:p>
        </p:txBody>
      </p:sp>
      <p:pic>
        <p:nvPicPr>
          <p:cNvPr id="397" name="image78.pdf" descr="image78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763" y="5875337"/>
            <a:ext cx="3008312" cy="455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07396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Fourier’s Work</a:t>
            </a:r>
          </a:p>
        </p:txBody>
      </p:sp>
      <p:sp>
        <p:nvSpPr>
          <p:cNvPr id="1159" name="Rectangle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Fourier did his important mathematical work on the theory of heat (highly regarded memoir </a:t>
            </a:r>
            <a:r>
              <a:rPr i="1"/>
              <a:t>On the Propagation of Heat in Solid Bodies</a:t>
            </a:r>
            <a:r>
              <a:t> ) from 1804 to 1807</a:t>
            </a:r>
          </a:p>
          <a:p>
            <a:r>
              <a:t>This memoir received objection from Fourier’s mentors (Laplace and Lagrange) and not able to be published until 1815</a:t>
            </a:r>
          </a:p>
          <a:p>
            <a:pPr marL="320040" indent="-201168">
              <a:buSzTx/>
              <a:buFont typeface="Wingdings 2"/>
              <a:buNone/>
            </a:pPr>
            <a:r>
              <a:t>	</a:t>
            </a:r>
          </a:p>
        </p:txBody>
      </p:sp>
      <p:sp>
        <p:nvSpPr>
          <p:cNvPr id="1160" name="Rectangle 5"/>
          <p:cNvSpPr/>
          <p:nvPr/>
        </p:nvSpPr>
        <p:spPr>
          <a:xfrm>
            <a:off x="323527" y="5733255"/>
            <a:ext cx="8645955" cy="707886"/>
          </a:xfrm>
          <a:prstGeom prst="rect">
            <a:avLst/>
          </a:prstGeom>
          <a:ln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/>
              <a:t>Napoleon awarded him a pension of 6000 francs, payable from 1 July, 1815. </a:t>
            </a:r>
          </a:p>
          <a:p>
            <a:r>
              <a:rPr sz="2000"/>
              <a:t>However Napoleon was defeated on 1 July and Fourier did not receive any money</a:t>
            </a:r>
          </a:p>
        </p:txBody>
      </p:sp>
    </p:spTree>
    <p:extLst>
      <p:ext uri="{BB962C8B-B14F-4D97-AF65-F5344CB8AC3E}">
        <p14:creationId xmlns:p14="http://schemas.microsoft.com/office/powerpoint/2010/main" val="231721533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FFT Princi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FFT Principle</a:t>
            </a:r>
          </a:p>
        </p:txBody>
      </p:sp>
      <p:grpSp>
        <p:nvGrpSpPr>
          <p:cNvPr id="402" name="成组"/>
          <p:cNvGrpSpPr/>
          <p:nvPr/>
        </p:nvGrpSpPr>
        <p:grpSpPr>
          <a:xfrm>
            <a:off x="539749" y="1528588"/>
            <a:ext cx="7560644" cy="676276"/>
            <a:chOff x="0" y="0"/>
            <a:chExt cx="7560642" cy="676275"/>
          </a:xfrm>
        </p:grpSpPr>
        <p:sp>
          <p:nvSpPr>
            <p:cNvPr id="400" name="矩形"/>
            <p:cNvSpPr/>
            <p:nvPr/>
          </p:nvSpPr>
          <p:spPr>
            <a:xfrm>
              <a:off x="-1" y="0"/>
              <a:ext cx="7560644" cy="676275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401" name="文本"/>
            <p:cNvSpPr txBox="1"/>
            <p:nvPr/>
          </p:nvSpPr>
          <p:spPr>
            <a:xfrm>
              <a:off x="0" y="0"/>
              <a:ext cx="7560643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 </a:t>
              </a:r>
            </a:p>
          </p:txBody>
        </p:sp>
      </p:grpSp>
      <p:pic>
        <p:nvPicPr>
          <p:cNvPr id="403" name="image79.pdf" descr="image79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77651" y="4851477"/>
            <a:ext cx="6382884" cy="494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image80.pdf" descr="image80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5560" y="5787581"/>
            <a:ext cx="3743722" cy="494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81.pdf" descr="image8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064" y="2304233"/>
            <a:ext cx="3077007" cy="2249534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and"/>
          <p:cNvSpPr txBox="1"/>
          <p:nvPr/>
        </p:nvSpPr>
        <p:spPr>
          <a:xfrm>
            <a:off x="107504" y="4837306"/>
            <a:ext cx="86409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>
                <a:latin typeface="+mj-ea"/>
                <a:ea typeface="+mj-ea"/>
              </a:rPr>
              <a:t>and</a:t>
            </a:r>
          </a:p>
        </p:txBody>
      </p:sp>
      <p:sp>
        <p:nvSpPr>
          <p:cNvPr id="407" name="Hence"/>
          <p:cNvSpPr txBox="1"/>
          <p:nvPr/>
        </p:nvSpPr>
        <p:spPr>
          <a:xfrm>
            <a:off x="107503" y="5773410"/>
            <a:ext cx="115213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>
                <a:latin typeface="+mj-ea"/>
                <a:ea typeface="+mj-ea"/>
              </a:rPr>
              <a:t>Hence</a:t>
            </a:r>
          </a:p>
        </p:txBody>
      </p:sp>
    </p:spTree>
    <p:extLst>
      <p:ext uri="{BB962C8B-B14F-4D97-AF65-F5344CB8AC3E}">
        <p14:creationId xmlns:p14="http://schemas.microsoft.com/office/powerpoint/2010/main" val="12957227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意义：对一个长度为N的序列进行傅立叶变换可以通过将其分成两半计算，对第一部分的计算需要通过计算两个长度为N/2长度序列的傅立叶变换式进行，然后利用这两个长度为N/2的序列可以得到第二部分的值。"/>
          <p:cNvSpPr txBox="1"/>
          <p:nvPr/>
        </p:nvSpPr>
        <p:spPr>
          <a:xfrm>
            <a:off x="1144746" y="2132855"/>
            <a:ext cx="7056785" cy="255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意义：对一个长度为</a:t>
            </a:r>
            <a:r>
              <a:t>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的序列进行傅立叶变换可以通过将其分成两半计算，对第一部分的计算需要通过计算两个长度为</a:t>
            </a:r>
            <a:r>
              <a:t>N/2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长度序列的傅立叶变换式进行，然后利用这两个长度为</a:t>
            </a:r>
            <a:r>
              <a:t>N/2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的序列可以得到第二部分的值。</a:t>
            </a:r>
          </a:p>
        </p:txBody>
      </p:sp>
      <p:sp>
        <p:nvSpPr>
          <p:cNvPr id="412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415" name="成组"/>
          <p:cNvGrpSpPr/>
          <p:nvPr/>
        </p:nvGrpSpPr>
        <p:grpSpPr>
          <a:xfrm>
            <a:off x="91440" y="2032330"/>
            <a:ext cx="8676640" cy="3870630"/>
            <a:chOff x="-1" y="-58110"/>
            <a:chExt cx="7704140" cy="2577472"/>
          </a:xfrm>
        </p:grpSpPr>
        <p:sp>
          <p:nvSpPr>
            <p:cNvPr id="413" name="矩形"/>
            <p:cNvSpPr/>
            <p:nvPr/>
          </p:nvSpPr>
          <p:spPr>
            <a:xfrm>
              <a:off x="-1" y="0"/>
              <a:ext cx="7704140" cy="251936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2400"/>
            </a:p>
          </p:txBody>
        </p:sp>
        <p:sp>
          <p:nvSpPr>
            <p:cNvPr id="414" name="文本"/>
            <p:cNvSpPr txBox="1"/>
            <p:nvPr/>
          </p:nvSpPr>
          <p:spPr>
            <a:xfrm>
              <a:off x="0" y="-58110"/>
              <a:ext cx="7704139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rPr sz="2400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6827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FFT in mat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FFT in matlab</a:t>
            </a:r>
          </a:p>
        </p:txBody>
      </p:sp>
      <p:sp>
        <p:nvSpPr>
          <p:cNvPr id="420" name="t = 0:0.001:0.6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r>
              <a:rPr sz="2800" dirty="0"/>
              <a:t>t = 0:0.001:0.6; </a:t>
            </a:r>
          </a:p>
          <a:p>
            <a:pPr>
              <a:defRPr sz="2400"/>
            </a:pPr>
            <a:r>
              <a:rPr sz="2800" dirty="0"/>
              <a:t>x = sin(2*pi*50*t)+sin(2*pi*120*t); </a:t>
            </a:r>
          </a:p>
          <a:p>
            <a:pPr>
              <a:defRPr sz="2400"/>
            </a:pPr>
            <a:r>
              <a:rPr sz="2800" dirty="0"/>
              <a:t>y = x + 2*</a:t>
            </a:r>
            <a:r>
              <a:rPr sz="2800" dirty="0" err="1"/>
              <a:t>randn</a:t>
            </a:r>
            <a:r>
              <a:rPr sz="2800" dirty="0"/>
              <a:t>(size(t)); </a:t>
            </a:r>
          </a:p>
          <a:p>
            <a:pPr>
              <a:defRPr sz="2400"/>
            </a:pPr>
            <a:r>
              <a:rPr sz="2800" dirty="0"/>
              <a:t>figure; plot(1000*t(1:50),y(1:50)) ;</a:t>
            </a:r>
          </a:p>
          <a:p>
            <a:pPr>
              <a:defRPr sz="2400"/>
            </a:pPr>
            <a:r>
              <a:rPr sz="2800" dirty="0"/>
              <a:t>title('Signal Corrupted with Zero-Mean Random Noise') ;</a:t>
            </a:r>
          </a:p>
          <a:p>
            <a:pPr>
              <a:defRPr sz="2400"/>
            </a:pPr>
            <a:r>
              <a:rPr sz="2800" dirty="0" err="1"/>
              <a:t>xlabel</a:t>
            </a:r>
            <a:r>
              <a:rPr sz="2800" dirty="0"/>
              <a:t>('time (milliseconds)') ;</a:t>
            </a:r>
          </a:p>
        </p:txBody>
      </p:sp>
    </p:spTree>
    <p:extLst>
      <p:ext uri="{BB962C8B-B14F-4D97-AF65-F5344CB8AC3E}">
        <p14:creationId xmlns:p14="http://schemas.microsoft.com/office/powerpoint/2010/main" val="64408086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FFT in mat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FFT in matlab</a:t>
            </a:r>
          </a:p>
        </p:txBody>
      </p:sp>
      <p:sp>
        <p:nvSpPr>
          <p:cNvPr id="423" name="Y = fft(y,512)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400"/>
            </a:pPr>
            <a:r>
              <a:rPr sz="2800" dirty="0"/>
              <a:t> </a:t>
            </a:r>
          </a:p>
          <a:p>
            <a:pPr>
              <a:defRPr sz="2400"/>
            </a:pPr>
            <a:r>
              <a:rPr sz="2800" dirty="0"/>
              <a:t>Y = </a:t>
            </a:r>
            <a:r>
              <a:rPr sz="2800" dirty="0" err="1"/>
              <a:t>fft</a:t>
            </a:r>
            <a:r>
              <a:rPr sz="2800" dirty="0"/>
              <a:t>(y,512);</a:t>
            </a:r>
          </a:p>
          <a:p>
            <a:pPr>
              <a:defRPr sz="2400"/>
            </a:pPr>
            <a:r>
              <a:rPr sz="2800" dirty="0" err="1"/>
              <a:t>Pyy</a:t>
            </a:r>
            <a:r>
              <a:rPr sz="2800" dirty="0"/>
              <a:t> = Y.* </a:t>
            </a:r>
            <a:r>
              <a:rPr sz="2800" dirty="0" err="1"/>
              <a:t>conj</a:t>
            </a:r>
            <a:r>
              <a:rPr sz="2800" dirty="0"/>
              <a:t>(Y) / 512;</a:t>
            </a:r>
          </a:p>
          <a:p>
            <a:pPr>
              <a:defRPr sz="2400"/>
            </a:pPr>
            <a:r>
              <a:rPr sz="2800" dirty="0"/>
              <a:t>f = 1000*(0:256)/512;</a:t>
            </a:r>
          </a:p>
          <a:p>
            <a:pPr>
              <a:defRPr sz="2400"/>
            </a:pPr>
            <a:r>
              <a:rPr sz="2800" dirty="0"/>
              <a:t>figure; plot(</a:t>
            </a:r>
            <a:r>
              <a:rPr sz="2800" dirty="0" err="1"/>
              <a:t>f,Pyy</a:t>
            </a:r>
            <a:r>
              <a:rPr sz="2800" dirty="0"/>
              <a:t>(1:257));</a:t>
            </a:r>
          </a:p>
          <a:p>
            <a:pPr>
              <a:defRPr sz="2400"/>
            </a:pPr>
            <a:r>
              <a:rPr sz="2800" dirty="0"/>
              <a:t>title('Frequency content of y');</a:t>
            </a:r>
          </a:p>
          <a:p>
            <a:pPr>
              <a:defRPr sz="2400"/>
            </a:pPr>
            <a:r>
              <a:rPr sz="2800" dirty="0" err="1"/>
              <a:t>xlabel</a:t>
            </a:r>
            <a:r>
              <a:rPr sz="2800" dirty="0"/>
              <a:t>('frequency (Hz)');</a:t>
            </a:r>
          </a:p>
        </p:txBody>
      </p:sp>
    </p:spTree>
    <p:extLst>
      <p:ext uri="{BB962C8B-B14F-4D97-AF65-F5344CB8AC3E}">
        <p14:creationId xmlns:p14="http://schemas.microsoft.com/office/powerpoint/2010/main" val="56159328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Extending FT in 2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Extending FT in 2D</a:t>
            </a:r>
          </a:p>
        </p:txBody>
      </p:sp>
      <p:sp>
        <p:nvSpPr>
          <p:cNvPr id="426" name="Forward F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Forward FT</a:t>
            </a:r>
          </a:p>
          <a:p>
            <a:pPr>
              <a:defRPr sz="2400"/>
            </a:pPr>
            <a:endParaRPr/>
          </a:p>
          <a:p>
            <a:pPr>
              <a:defRPr sz="2400"/>
            </a:pPr>
            <a:endParaRPr/>
          </a:p>
          <a:p>
            <a:pPr>
              <a:defRPr sz="2400"/>
            </a:pPr>
            <a:endParaRPr/>
          </a:p>
          <a:p>
            <a:pPr>
              <a:defRPr sz="2400"/>
            </a:pPr>
            <a:r>
              <a:t>Inverse FT</a:t>
            </a:r>
          </a:p>
        </p:txBody>
      </p:sp>
      <p:pic>
        <p:nvPicPr>
          <p:cNvPr id="427" name="image83.png" descr="image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420888"/>
            <a:ext cx="6978954" cy="936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84.tif" descr="image84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4005064"/>
            <a:ext cx="6694100" cy="9361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038760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Example: 2D rectangle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Example: 2D rectangle function</a:t>
            </a:r>
          </a:p>
        </p:txBody>
      </p:sp>
      <p:pic>
        <p:nvPicPr>
          <p:cNvPr id="431" name="image85.tif" descr="image8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050637"/>
            <a:ext cx="7487920" cy="455399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FT of 2D rectangle function"/>
          <p:cNvSpPr txBox="1"/>
          <p:nvPr/>
        </p:nvSpPr>
        <p:spPr>
          <a:xfrm>
            <a:off x="1066800" y="1599877"/>
            <a:ext cx="465447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buSzPct val="100000"/>
              <a:buChar char="•"/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>
                <a:latin typeface="+mj-ea"/>
                <a:ea typeface="+mj-ea"/>
              </a:rPr>
              <a:t> FT of 2D rectangle function</a:t>
            </a:r>
          </a:p>
        </p:txBody>
      </p:sp>
      <p:sp>
        <p:nvSpPr>
          <p:cNvPr id="433" name="2D sinc()"/>
          <p:cNvSpPr txBox="1"/>
          <p:nvPr/>
        </p:nvSpPr>
        <p:spPr>
          <a:xfrm>
            <a:off x="6567805" y="4252595"/>
            <a:ext cx="1246843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2D </a:t>
            </a:r>
            <a:r>
              <a:rPr dirty="0" err="1"/>
              <a:t>sinc</a:t>
            </a:r>
            <a:r>
              <a:rPr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346052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Extending DFT to 2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Extending DFT to 2D</a:t>
            </a:r>
          </a:p>
        </p:txBody>
      </p:sp>
      <p:sp>
        <p:nvSpPr>
          <p:cNvPr id="436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612943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Visualizing D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Visualizing DFT</a:t>
            </a:r>
          </a:p>
        </p:txBody>
      </p:sp>
      <p:sp>
        <p:nvSpPr>
          <p:cNvPr id="439" name="Typically, we visualize |F(u,v)|…"/>
          <p:cNvSpPr txBox="1">
            <a:spLocks noGrp="1"/>
          </p:cNvSpPr>
          <p:nvPr>
            <p:ph type="body" idx="1"/>
          </p:nvPr>
        </p:nvSpPr>
        <p:spPr>
          <a:xfrm>
            <a:off x="459295" y="1930400"/>
            <a:ext cx="8153401" cy="4114800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 dirty="0"/>
              <a:t>Typically, we visualize |F(</a:t>
            </a:r>
            <a:r>
              <a:rPr dirty="0" err="1"/>
              <a:t>u,v</a:t>
            </a:r>
            <a:r>
              <a:rPr dirty="0"/>
              <a:t>)|</a:t>
            </a:r>
          </a:p>
          <a:p>
            <a:pPr>
              <a:defRPr sz="2400"/>
            </a:pPr>
            <a:r>
              <a:rPr dirty="0"/>
              <a:t>The dynamic range of |F(</a:t>
            </a:r>
            <a:r>
              <a:rPr dirty="0" err="1"/>
              <a:t>u,v</a:t>
            </a:r>
            <a:r>
              <a:rPr dirty="0"/>
              <a:t>)| is typically very large</a:t>
            </a:r>
          </a:p>
          <a:p>
            <a:pPr>
              <a:defRPr sz="2400"/>
            </a:pPr>
            <a:r>
              <a:rPr dirty="0"/>
              <a:t>Apply stretching:                                               (c is const.)</a:t>
            </a:r>
          </a:p>
        </p:txBody>
      </p:sp>
      <p:pic>
        <p:nvPicPr>
          <p:cNvPr id="440" name="image86.png" descr="image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73" y="2666627"/>
            <a:ext cx="2879454" cy="533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87.tif" descr="image87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933056"/>
            <a:ext cx="1863725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88.tif" descr="image88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933056"/>
            <a:ext cx="1790700" cy="1809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89.tif" descr="image89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933056"/>
            <a:ext cx="1863725" cy="1817689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before scaling"/>
          <p:cNvSpPr txBox="1"/>
          <p:nvPr/>
        </p:nvSpPr>
        <p:spPr>
          <a:xfrm>
            <a:off x="3581400" y="5761856"/>
            <a:ext cx="1822064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before scaling</a:t>
            </a:r>
          </a:p>
        </p:txBody>
      </p:sp>
      <p:sp>
        <p:nvSpPr>
          <p:cNvPr id="445" name="after scaling"/>
          <p:cNvSpPr txBox="1"/>
          <p:nvPr/>
        </p:nvSpPr>
        <p:spPr>
          <a:xfrm>
            <a:off x="6172200" y="5761856"/>
            <a:ext cx="1601947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after scaling</a:t>
            </a:r>
          </a:p>
        </p:txBody>
      </p:sp>
      <p:sp>
        <p:nvSpPr>
          <p:cNvPr id="446" name="original image"/>
          <p:cNvSpPr txBox="1"/>
          <p:nvPr/>
        </p:nvSpPr>
        <p:spPr>
          <a:xfrm>
            <a:off x="1050925" y="5726931"/>
            <a:ext cx="1873112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28044749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9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0" name="image90.png" descr="image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2420938"/>
            <a:ext cx="2090738" cy="2090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92.png" descr="image9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2417763"/>
            <a:ext cx="2090739" cy="2090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93.png" descr="image9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62" y="2420938"/>
            <a:ext cx="2090738" cy="2090737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magnitude"/>
          <p:cNvSpPr txBox="1"/>
          <p:nvPr/>
        </p:nvSpPr>
        <p:spPr>
          <a:xfrm>
            <a:off x="4022725" y="4686300"/>
            <a:ext cx="1069105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magnitude</a:t>
            </a:r>
          </a:p>
        </p:txBody>
      </p:sp>
      <p:sp>
        <p:nvSpPr>
          <p:cNvPr id="454" name="phase"/>
          <p:cNvSpPr txBox="1"/>
          <p:nvPr/>
        </p:nvSpPr>
        <p:spPr>
          <a:xfrm>
            <a:off x="6660232" y="4653136"/>
            <a:ext cx="624630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11754833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Magnitude and Phase of D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Magnitude and Phase of DFT</a:t>
            </a:r>
          </a:p>
        </p:txBody>
      </p:sp>
      <p:sp>
        <p:nvSpPr>
          <p:cNvPr id="457" name="What is more importa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800"/>
            </a:pPr>
            <a:r>
              <a:rPr dirty="0">
                <a:latin typeface="+mj-ea"/>
                <a:ea typeface="+mj-ea"/>
              </a:rPr>
              <a:t>What is more important?</a:t>
            </a:r>
          </a:p>
          <a:p>
            <a:pPr>
              <a:lnSpc>
                <a:spcPct val="80000"/>
              </a:lnSpc>
              <a:defRPr sz="28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 marL="438911" indent="-320039">
              <a:lnSpc>
                <a:spcPct val="80000"/>
              </a:lnSpc>
              <a:defRPr sz="2200"/>
            </a:pPr>
            <a:endParaRPr dirty="0">
              <a:latin typeface="+mj-ea"/>
              <a:ea typeface="+mj-ea"/>
            </a:endParaRPr>
          </a:p>
          <a:p>
            <a:pPr>
              <a:lnSpc>
                <a:spcPct val="80000"/>
              </a:lnSpc>
              <a:defRPr sz="2800" u="sng"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+mj-ea"/>
              <a:ea typeface="+mj-ea"/>
            </a:endParaRPr>
          </a:p>
          <a:p>
            <a:pPr>
              <a:lnSpc>
                <a:spcPct val="80000"/>
              </a:lnSpc>
              <a:defRPr sz="2800" u="sng"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+mj-ea"/>
              <a:ea typeface="+mj-ea"/>
            </a:endParaRPr>
          </a:p>
          <a:p>
            <a:pPr>
              <a:lnSpc>
                <a:spcPct val="80000"/>
              </a:lnSpc>
              <a:defRPr sz="2800" u="sng"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+mj-ea"/>
              <a:ea typeface="+mj-ea"/>
            </a:endParaRPr>
          </a:p>
          <a:p>
            <a:pPr>
              <a:lnSpc>
                <a:spcPct val="80000"/>
              </a:lnSpc>
              <a:defRPr sz="2800" u="sng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j-ea"/>
                <a:ea typeface="+mj-ea"/>
              </a:rPr>
              <a:t>Hint:</a:t>
            </a:r>
            <a:r>
              <a:rPr u="none" dirty="0">
                <a:latin typeface="+mj-ea"/>
                <a:ea typeface="+mj-ea"/>
                <a:cs typeface="Gill Sans Light"/>
                <a:sym typeface="Gill Sans Light"/>
              </a:rPr>
              <a:t> use inverse DFT to reconstruct the image by magnitude or phase only information</a:t>
            </a:r>
          </a:p>
        </p:txBody>
      </p:sp>
      <p:pic>
        <p:nvPicPr>
          <p:cNvPr id="458" name="image94.png" descr="image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89200"/>
            <a:ext cx="2133600" cy="1893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image95.png" descr="image9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476500"/>
            <a:ext cx="2117725" cy="1965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96.tif" descr="image96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489200"/>
            <a:ext cx="1963739" cy="198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magnitude"/>
          <p:cNvSpPr txBox="1"/>
          <p:nvPr/>
        </p:nvSpPr>
        <p:spPr>
          <a:xfrm>
            <a:off x="4225925" y="4457700"/>
            <a:ext cx="1069105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magnitude</a:t>
            </a:r>
          </a:p>
        </p:txBody>
      </p:sp>
      <p:sp>
        <p:nvSpPr>
          <p:cNvPr id="462" name="phase"/>
          <p:cNvSpPr txBox="1"/>
          <p:nvPr/>
        </p:nvSpPr>
        <p:spPr>
          <a:xfrm>
            <a:off x="7035800" y="4454525"/>
            <a:ext cx="624630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93682969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Rectangle 2"/>
          <p:cNvSpPr txBox="1">
            <a:spLocks noGrp="1"/>
          </p:cNvSpPr>
          <p:nvPr>
            <p:ph type="title"/>
          </p:nvPr>
        </p:nvSpPr>
        <p:spPr>
          <a:xfrm>
            <a:off x="395536" y="228600"/>
            <a:ext cx="7772401" cy="11430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Background of Fourier Transform</a:t>
            </a:r>
          </a:p>
        </p:txBody>
      </p:sp>
      <p:sp>
        <p:nvSpPr>
          <p:cNvPr id="1165" name="Text Box 5"/>
          <p:cNvSpPr txBox="1"/>
          <p:nvPr/>
        </p:nvSpPr>
        <p:spPr>
          <a:xfrm>
            <a:off x="685799" y="1268759"/>
            <a:ext cx="8062915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600"/>
              </a:spcBef>
              <a:defRPr sz="2800">
                <a:solidFill>
                  <a:srgbClr val="FFFFFF"/>
                </a:solidFill>
              </a:defRPr>
            </a:pPr>
            <a:r>
              <a:t>Many mathematicians tried to find a way to approximate a complex function by some simple functions for many years. Apart from the theoretical concern, this technique is invaluable for many practical applications.</a:t>
            </a:r>
          </a:p>
        </p:txBody>
      </p:sp>
      <p:sp>
        <p:nvSpPr>
          <p:cNvPr id="1166" name="Text Box 6"/>
          <p:cNvSpPr txBox="1"/>
          <p:nvPr/>
        </p:nvSpPr>
        <p:spPr>
          <a:xfrm>
            <a:off x="685800" y="3645024"/>
            <a:ext cx="7772400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600"/>
              </a:spcBef>
              <a:defRPr sz="2800">
                <a:solidFill>
                  <a:srgbClr val="FFFFFF"/>
                </a:solidFill>
              </a:defRPr>
            </a:lvl1pPr>
          </a:lstStyle>
          <a:p>
            <a:r>
              <a:t>Before the invention of differential calculus, this problem kept open. </a:t>
            </a:r>
          </a:p>
        </p:txBody>
      </p:sp>
    </p:spTree>
    <p:extLst>
      <p:ext uri="{BB962C8B-B14F-4D97-AF65-F5344CB8AC3E}">
        <p14:creationId xmlns:p14="http://schemas.microsoft.com/office/powerpoint/2010/main" val="6633295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5" grpId="0" build="p" bldLvl="5" animBg="1" advAuto="0"/>
      <p:bldP spid="1166" grpId="0" build="p" bldLvl="5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Magnitude and Phase of DFT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Magnitude and Phase of DFT (cont’d)</a:t>
            </a:r>
          </a:p>
        </p:txBody>
      </p:sp>
      <p:pic>
        <p:nvPicPr>
          <p:cNvPr id="465" name="image97.tif" descr="image9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05000"/>
            <a:ext cx="2362200" cy="2211389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Reconstructed image using…"/>
          <p:cNvSpPr txBox="1"/>
          <p:nvPr/>
        </p:nvSpPr>
        <p:spPr>
          <a:xfrm>
            <a:off x="4038600" y="1752600"/>
            <a:ext cx="4268352" cy="201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Reconstructed image using 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  <a:r>
              <a:rPr>
                <a:solidFill>
                  <a:srgbClr val="60B5CC"/>
                </a:solidFill>
              </a:rPr>
              <a:t>magnitude only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(i.e., magnitude determines the 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contribution of each component!)</a:t>
            </a:r>
          </a:p>
        </p:txBody>
      </p:sp>
      <p:pic>
        <p:nvPicPr>
          <p:cNvPr id="467" name="image98.png" descr="image9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267200"/>
            <a:ext cx="2266950" cy="228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Reconstructed image using…"/>
          <p:cNvSpPr txBox="1"/>
          <p:nvPr/>
        </p:nvSpPr>
        <p:spPr>
          <a:xfrm>
            <a:off x="4191000" y="4419599"/>
            <a:ext cx="4082019" cy="201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Reconstructed image using 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  <a:r>
              <a:rPr>
                <a:solidFill>
                  <a:srgbClr val="60B5CC"/>
                </a:solidFill>
              </a:rPr>
              <a:t>phase only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(i.e., phase determines</a:t>
            </a:r>
          </a:p>
          <a:p>
            <a:pPr>
              <a:spcBef>
                <a:spcPts val="500"/>
              </a:spcBef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which components are present!)</a:t>
            </a:r>
          </a:p>
        </p:txBody>
      </p:sp>
    </p:spTree>
    <p:extLst>
      <p:ext uri="{BB962C8B-B14F-4D97-AF65-F5344CB8AC3E}">
        <p14:creationId xmlns:p14="http://schemas.microsoft.com/office/powerpoint/2010/main" val="147779318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Magnitude and Phase of DFT (cont’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Magnitude and Phase of DFT (cont’d)</a:t>
            </a:r>
          </a:p>
        </p:txBody>
      </p:sp>
      <p:pic>
        <p:nvPicPr>
          <p:cNvPr id="471" name="image99.tif" descr="image99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52600"/>
            <a:ext cx="5181600" cy="4705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100.tif" descr="image100.tif"/>
          <p:cNvPicPr>
            <a:picLocks noChangeAspect="1"/>
          </p:cNvPicPr>
          <p:nvPr/>
        </p:nvPicPr>
        <p:blipFill>
          <a:blip r:embed="rId4"/>
          <a:srcRect l="1610" t="1625" r="51725" b="51270"/>
          <a:stretch>
            <a:fillRect/>
          </a:stretch>
        </p:blipFill>
        <p:spPr>
          <a:xfrm>
            <a:off x="6553199" y="1828799"/>
            <a:ext cx="22098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100.tif" descr="image100.tif"/>
          <p:cNvPicPr>
            <a:picLocks noChangeAspect="1"/>
          </p:cNvPicPr>
          <p:nvPr/>
        </p:nvPicPr>
        <p:blipFill>
          <a:blip r:embed="rId4"/>
          <a:srcRect l="51727" t="1625" r="1609" b="51270"/>
          <a:stretch>
            <a:fillRect/>
          </a:stretch>
        </p:blipFill>
        <p:spPr>
          <a:xfrm>
            <a:off x="6553200" y="4267199"/>
            <a:ext cx="22098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874620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FFT on im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FFT on image</a:t>
            </a:r>
          </a:p>
        </p:txBody>
      </p:sp>
      <p:sp>
        <p:nvSpPr>
          <p:cNvPr id="478" name="Generate an image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Generate an 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f = zeros(30,30);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f(5:24,13:17) = 1;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figure;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imshow(f,'InitialMagnification','fit');</a:t>
            </a:r>
          </a:p>
        </p:txBody>
      </p:sp>
    </p:spTree>
    <p:extLst>
      <p:ext uri="{BB962C8B-B14F-4D97-AF65-F5344CB8AC3E}">
        <p14:creationId xmlns:p14="http://schemas.microsoft.com/office/powerpoint/2010/main" val="384042346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FFT on im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FFT on image</a:t>
            </a:r>
          </a:p>
        </p:txBody>
      </p:sp>
      <p:sp>
        <p:nvSpPr>
          <p:cNvPr id="481" name="FFT on the image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FFT on the 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：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F = fft2(f,256,256);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figure;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imshow(log(abs(F)));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795777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Basic Image Operation (IX) 图像基本操作(IX)"/>
          <p:cNvSpPr txBox="1">
            <a:spLocks noGrp="1"/>
          </p:cNvSpPr>
          <p:nvPr>
            <p:ph type="title"/>
          </p:nvPr>
        </p:nvSpPr>
        <p:spPr>
          <a:xfrm>
            <a:off x="685800" y="3355847"/>
            <a:ext cx="8077200" cy="1673352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rPr dirty="0"/>
              <a:t>Basic Image Operation (</a:t>
            </a:r>
            <a:r>
              <a:rPr lang="en-US" dirty="0"/>
              <a:t>VIII</a:t>
            </a:r>
            <a:r>
              <a:rPr dirty="0"/>
              <a:t>)</a:t>
            </a:r>
            <a:br>
              <a:rPr dirty="0"/>
            </a:br>
            <a:r>
              <a:rPr dirty="0" err="1">
                <a:latin typeface="华文仿宋"/>
                <a:ea typeface="华文仿宋"/>
                <a:cs typeface="华文仿宋"/>
                <a:sym typeface="华文仿宋"/>
              </a:rPr>
              <a:t>图像基本操作</a:t>
            </a:r>
            <a:r>
              <a:rPr dirty="0"/>
              <a:t>(</a:t>
            </a:r>
            <a:r>
              <a:rPr lang="en-US" dirty="0"/>
              <a:t>VIII</a:t>
            </a:r>
            <a:r>
              <a:rPr dirty="0"/>
              <a:t>) </a:t>
            </a:r>
            <a:br>
              <a:rPr dirty="0"/>
            </a:br>
            <a:endParaRPr dirty="0"/>
          </a:p>
        </p:txBody>
      </p:sp>
      <p:pic>
        <p:nvPicPr>
          <p:cNvPr id="484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476672"/>
            <a:ext cx="1030614" cy="1093985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Mingli Song…"/>
          <p:cNvSpPr/>
          <p:nvPr/>
        </p:nvSpPr>
        <p:spPr>
          <a:xfrm>
            <a:off x="539551" y="5229199"/>
            <a:ext cx="8077201" cy="1499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+mj-ea"/>
                <a:ea typeface="+mj-ea"/>
              </a:rPr>
              <a:t>Mingli Song</a:t>
            </a:r>
            <a:endParaRPr sz="2000" dirty="0">
              <a:latin typeface="+mj-ea"/>
              <a:ea typeface="+mj-ea"/>
            </a:endParaRPr>
          </a:p>
          <a:p>
            <a:pPr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+mj-ea"/>
                <a:ea typeface="+mj-ea"/>
              </a:rPr>
              <a:t>College of Computer Science, Zhejiang University</a:t>
            </a:r>
            <a:endParaRPr sz="2000" dirty="0">
              <a:latin typeface="+mj-ea"/>
              <a:ea typeface="+mj-ea"/>
            </a:endParaRPr>
          </a:p>
          <a:p>
            <a:pPr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+mj-ea"/>
                <a:ea typeface="+mj-ea"/>
              </a:rPr>
              <a:t>brooksong@zju.edu.cn</a:t>
            </a:r>
            <a:endParaRPr sz="2000" dirty="0">
              <a:latin typeface="+mj-ea"/>
              <a:ea typeface="+mj-ea"/>
            </a:endParaRPr>
          </a:p>
          <a:p>
            <a:pPr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>
                <a:latin typeface="+mj-ea"/>
                <a:ea typeface="+mj-ea"/>
              </a:rPr>
              <a:t>http:/</a:t>
            </a:r>
            <a:r>
              <a:rPr lang="en-US" dirty="0">
                <a:latin typeface="+mj-ea"/>
                <a:ea typeface="+mj-ea"/>
              </a:rPr>
              <a:t>/person</a:t>
            </a:r>
            <a:r>
              <a:rPr dirty="0">
                <a:latin typeface="+mj-ea"/>
                <a:ea typeface="+mj-ea"/>
              </a:rPr>
              <a:t>.zju.edu.cn/msong/</a:t>
            </a:r>
          </a:p>
        </p:txBody>
      </p:sp>
      <p:sp>
        <p:nvSpPr>
          <p:cNvPr id="486" name="正文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76169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9" name="Image fea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feature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Image matching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Feature detection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Harris operator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t>Invariance</a:t>
            </a:r>
          </a:p>
          <a:p>
            <a:pPr marL="996695" lvl="2" indent="-228599">
              <a:spcBef>
                <a:spcPts val="500"/>
              </a:spcBef>
              <a:buClr>
                <a:srgbClr val="E66C7D"/>
              </a:buClr>
              <a:buFont typeface="Arial"/>
              <a:defRPr sz="2400"/>
            </a:pPr>
            <a:r>
              <a:t>Scale Invariant Feature Transform (SIFT)</a:t>
            </a:r>
          </a:p>
        </p:txBody>
      </p:sp>
    </p:spTree>
    <p:extLst>
      <p:ext uri="{BB962C8B-B14F-4D97-AF65-F5344CB8AC3E}">
        <p14:creationId xmlns:p14="http://schemas.microsoft.com/office/powerpoint/2010/main" val="2567785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92" name="image3.jpeg" descr="image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3690938" cy="4625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4.jpeg" descr="image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5" y="1916832"/>
            <a:ext cx="6350001" cy="408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612053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96" name="image5.jpeg" descr="image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0648" y="1844824"/>
            <a:ext cx="11106730" cy="38179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228771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99" name="image6.jpeg" descr="image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76" y="1196751"/>
            <a:ext cx="10023424" cy="50117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845238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anoram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Panorama</a:t>
            </a:r>
          </a:p>
        </p:txBody>
      </p:sp>
      <p:sp>
        <p:nvSpPr>
          <p:cNvPr id="502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03" name="image7.pdf" descr="image7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64903"/>
            <a:ext cx="8206787" cy="20527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18347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Expansion of a Function</a:t>
            </a:r>
          </a:p>
        </p:txBody>
      </p:sp>
      <p:pic>
        <p:nvPicPr>
          <p:cNvPr id="117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640"/>
            <a:ext cx="9180512" cy="5696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Text Box 6"/>
          <p:cNvSpPr txBox="1"/>
          <p:nvPr/>
        </p:nvSpPr>
        <p:spPr>
          <a:xfrm>
            <a:off x="1060450" y="1828800"/>
            <a:ext cx="253056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Example (Taylor Series)</a:t>
            </a:r>
          </a:p>
        </p:txBody>
      </p:sp>
      <p:sp>
        <p:nvSpPr>
          <p:cNvPr id="1173" name="Line 7"/>
          <p:cNvSpPr/>
          <p:nvPr/>
        </p:nvSpPr>
        <p:spPr>
          <a:xfrm>
            <a:off x="1000944" y="2950561"/>
            <a:ext cx="1" cy="4572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4" name="Text Box 8"/>
          <p:cNvSpPr txBox="1"/>
          <p:nvPr/>
        </p:nvSpPr>
        <p:spPr>
          <a:xfrm>
            <a:off x="467543" y="3560161"/>
            <a:ext cx="96831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constant</a:t>
            </a:r>
          </a:p>
        </p:txBody>
      </p:sp>
      <p:sp>
        <p:nvSpPr>
          <p:cNvPr id="1175" name="Line 9"/>
          <p:cNvSpPr/>
          <p:nvPr/>
        </p:nvSpPr>
        <p:spPr>
          <a:xfrm flipH="1">
            <a:off x="2069013" y="2950561"/>
            <a:ext cx="1" cy="9906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6" name="Text Box 10"/>
          <p:cNvSpPr txBox="1"/>
          <p:nvPr/>
        </p:nvSpPr>
        <p:spPr>
          <a:xfrm>
            <a:off x="1450455" y="4053875"/>
            <a:ext cx="1145678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first-order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term</a:t>
            </a:r>
          </a:p>
        </p:txBody>
      </p:sp>
      <p:sp>
        <p:nvSpPr>
          <p:cNvPr id="1177" name="Line 11"/>
          <p:cNvSpPr/>
          <p:nvPr/>
        </p:nvSpPr>
        <p:spPr>
          <a:xfrm>
            <a:off x="3288214" y="2874362"/>
            <a:ext cx="1" cy="16764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8" name="Text Box 12"/>
          <p:cNvSpPr txBox="1"/>
          <p:nvPr/>
        </p:nvSpPr>
        <p:spPr>
          <a:xfrm>
            <a:off x="2577276" y="4550761"/>
            <a:ext cx="1514586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second-order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term</a:t>
            </a:r>
          </a:p>
        </p:txBody>
      </p:sp>
      <p:sp>
        <p:nvSpPr>
          <p:cNvPr id="1179" name="Text Box 13"/>
          <p:cNvSpPr txBox="1"/>
          <p:nvPr/>
        </p:nvSpPr>
        <p:spPr>
          <a:xfrm>
            <a:off x="4414068" y="4663475"/>
            <a:ext cx="3327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1180" name="Text Box 2"/>
          <p:cNvSpPr txBox="1"/>
          <p:nvPr/>
        </p:nvSpPr>
        <p:spPr>
          <a:xfrm>
            <a:off x="381000" y="5264119"/>
            <a:ext cx="8153400" cy="1200329"/>
          </a:xfrm>
          <a:prstGeom prst="rect">
            <a:avLst/>
          </a:prstGeom>
          <a:gradFill>
            <a:gsLst>
              <a:gs pos="0">
                <a:srgbClr val="FFDBB3"/>
              </a:gs>
              <a:gs pos="35000">
                <a:srgbClr val="FFE5C9"/>
              </a:gs>
              <a:gs pos="100000">
                <a:srgbClr val="FFF5EB"/>
              </a:gs>
            </a:gsLst>
            <a:lin ang="16200000"/>
          </a:gradFill>
          <a:ln w="6350" cap="rnd">
            <a:solidFill>
              <a:srgbClr val="EAA900"/>
            </a:solidFill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400"/>
              </a:spcBef>
              <a:defRPr sz="2400"/>
            </a:lvl1pPr>
          </a:lstStyle>
          <a:p>
            <a:r>
              <a:rPr dirty="0"/>
              <a:t>British mathematician Taylor invented a method to represent one analytic function by infinite linear combination of power functions.</a:t>
            </a:r>
          </a:p>
        </p:txBody>
      </p:sp>
    </p:spTree>
    <p:extLst>
      <p:ext uri="{BB962C8B-B14F-4D97-AF65-F5344CB8AC3E}">
        <p14:creationId xmlns:p14="http://schemas.microsoft.com/office/powerpoint/2010/main" val="195723322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Feature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matching</a:t>
            </a:r>
          </a:p>
        </p:txBody>
      </p:sp>
      <p:pic>
        <p:nvPicPr>
          <p:cNvPr id="506" name="image8.jpeg" descr="image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1981200"/>
            <a:ext cx="3675063" cy="2660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image9.jpeg" descr="image9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981200"/>
            <a:ext cx="3675063" cy="2663825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线条"/>
          <p:cNvSpPr/>
          <p:nvPr/>
        </p:nvSpPr>
        <p:spPr>
          <a:xfrm flipV="1">
            <a:off x="3289299" y="2781300"/>
            <a:ext cx="1905001" cy="152400"/>
          </a:xfrm>
          <a:prstGeom prst="line">
            <a:avLst/>
          </a:prstGeom>
          <a:ln w="28575">
            <a:solidFill>
              <a:srgbClr val="FF26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09" name="线条"/>
          <p:cNvSpPr/>
          <p:nvPr/>
        </p:nvSpPr>
        <p:spPr>
          <a:xfrm>
            <a:off x="4232274" y="3051175"/>
            <a:ext cx="1816101" cy="14289"/>
          </a:xfrm>
          <a:prstGeom prst="line">
            <a:avLst/>
          </a:prstGeom>
          <a:ln w="28575">
            <a:solidFill>
              <a:srgbClr val="FF26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10" name="线条"/>
          <p:cNvSpPr/>
          <p:nvPr/>
        </p:nvSpPr>
        <p:spPr>
          <a:xfrm flipV="1">
            <a:off x="3724275" y="4152899"/>
            <a:ext cx="1698626" cy="142877"/>
          </a:xfrm>
          <a:prstGeom prst="line">
            <a:avLst/>
          </a:prstGeom>
          <a:ln w="28575">
            <a:solidFill>
              <a:srgbClr val="FF26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11" name="线条"/>
          <p:cNvSpPr/>
          <p:nvPr/>
        </p:nvSpPr>
        <p:spPr>
          <a:xfrm flipV="1">
            <a:off x="4181474" y="3695699"/>
            <a:ext cx="1736726" cy="41277"/>
          </a:xfrm>
          <a:prstGeom prst="line">
            <a:avLst/>
          </a:prstGeom>
          <a:ln w="28575">
            <a:solidFill>
              <a:srgbClr val="FF26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12" name="线条"/>
          <p:cNvSpPr/>
          <p:nvPr/>
        </p:nvSpPr>
        <p:spPr>
          <a:xfrm flipV="1">
            <a:off x="3444874" y="3276599"/>
            <a:ext cx="1825626" cy="130177"/>
          </a:xfrm>
          <a:prstGeom prst="line">
            <a:avLst/>
          </a:prstGeom>
          <a:ln w="28575">
            <a:solidFill>
              <a:srgbClr val="FF26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13" name="“What stuff in the left image matches with stuff on the right?”"/>
          <p:cNvSpPr/>
          <p:nvPr/>
        </p:nvSpPr>
        <p:spPr>
          <a:xfrm>
            <a:off x="747712" y="1066800"/>
            <a:ext cx="7668331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“What stuff in the left image matches with stuff on the right?”</a:t>
            </a:r>
          </a:p>
        </p:txBody>
      </p:sp>
      <p:sp>
        <p:nvSpPr>
          <p:cNvPr id="514" name="Necessary for automatic panorama stitching"/>
          <p:cNvSpPr/>
          <p:nvPr/>
        </p:nvSpPr>
        <p:spPr>
          <a:xfrm>
            <a:off x="1539384" y="5126363"/>
            <a:ext cx="64049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800" dirty="0"/>
              <a:t>Necessary for automatic panorama stitching</a:t>
            </a:r>
            <a:endParaRPr sz="2800" b="1" dirty="0"/>
          </a:p>
        </p:txBody>
      </p:sp>
      <p:sp>
        <p:nvSpPr>
          <p:cNvPr id="515" name="Slides from Steve Seitz and Rick Szeliski"/>
          <p:cNvSpPr txBox="1">
            <a:spLocks noGrp="1"/>
          </p:cNvSpPr>
          <p:nvPr>
            <p:ph type="body" sz="quarter" idx="1"/>
          </p:nvPr>
        </p:nvSpPr>
        <p:spPr>
          <a:xfrm>
            <a:off x="4741862" y="6564313"/>
            <a:ext cx="4402138" cy="293688"/>
          </a:xfrm>
          <a:prstGeom prst="rect">
            <a:avLst/>
          </a:prstGeom>
        </p:spPr>
        <p:txBody>
          <a:bodyPr/>
          <a:lstStyle>
            <a:lvl1pPr marL="320040" indent="-201168">
              <a:lnSpc>
                <a:spcPct val="80000"/>
              </a:lnSpc>
              <a:buSzTx/>
              <a:buFont typeface="Wingdings 2"/>
              <a:buNone/>
              <a:defRPr sz="1200"/>
            </a:lvl1pPr>
          </a:lstStyle>
          <a:p>
            <a:r>
              <a:t>Slides from Steve Seitz and Rick Szeliski</a:t>
            </a:r>
          </a:p>
        </p:txBody>
      </p:sp>
    </p:spTree>
    <p:extLst>
      <p:ext uri="{BB962C8B-B14F-4D97-AF65-F5344CB8AC3E}">
        <p14:creationId xmlns:p14="http://schemas.microsoft.com/office/powerpoint/2010/main" val="382292055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8" name="Detect feature points in both ima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Detect feature points in both images</a:t>
            </a:r>
          </a:p>
          <a:p>
            <a:r>
              <a:t>Find corresponding pairs</a:t>
            </a:r>
          </a:p>
          <a:p>
            <a:r>
              <a:t>Use these pairs to align images</a:t>
            </a:r>
          </a:p>
        </p:txBody>
      </p:sp>
      <p:pic>
        <p:nvPicPr>
          <p:cNvPr id="519" name="image10.pdf" descr="image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382" y="3490128"/>
            <a:ext cx="6261418" cy="31095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516400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Image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matching</a:t>
            </a:r>
          </a:p>
        </p:txBody>
      </p:sp>
      <p:pic>
        <p:nvPicPr>
          <p:cNvPr id="522" name="image11.jpeg" descr="image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762125"/>
            <a:ext cx="3949700" cy="2962275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by Diva Sian"/>
          <p:cNvSpPr/>
          <p:nvPr/>
        </p:nvSpPr>
        <p:spPr>
          <a:xfrm>
            <a:off x="419100" y="4800600"/>
            <a:ext cx="361950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by 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3"/>
              </a:rPr>
              <a:t>Diva Sian</a:t>
            </a:r>
          </a:p>
        </p:txBody>
      </p:sp>
      <p:sp>
        <p:nvSpPr>
          <p:cNvPr id="524" name="by swashford"/>
          <p:cNvSpPr/>
          <p:nvPr/>
        </p:nvSpPr>
        <p:spPr>
          <a:xfrm>
            <a:off x="4724400" y="5562600"/>
            <a:ext cx="361950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by 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4"/>
              </a:rPr>
              <a:t>swashford</a:t>
            </a:r>
          </a:p>
        </p:txBody>
      </p:sp>
      <p:pic>
        <p:nvPicPr>
          <p:cNvPr id="525" name="image12.jpeg" descr="image12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5" y="1066800"/>
            <a:ext cx="3343275" cy="4457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027824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Harder c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Harder case</a:t>
            </a:r>
          </a:p>
        </p:txBody>
      </p:sp>
      <p:pic>
        <p:nvPicPr>
          <p:cNvPr id="529" name="image11.jpeg" descr="image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762125"/>
            <a:ext cx="3949700" cy="2962275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by Diva Sian"/>
          <p:cNvSpPr/>
          <p:nvPr/>
        </p:nvSpPr>
        <p:spPr>
          <a:xfrm>
            <a:off x="419100" y="4800600"/>
            <a:ext cx="361950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by 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3"/>
              </a:rPr>
              <a:t>Diva Sian</a:t>
            </a:r>
          </a:p>
        </p:txBody>
      </p:sp>
      <p:pic>
        <p:nvPicPr>
          <p:cNvPr id="531" name="image13.jpeg" descr="image1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1795463"/>
            <a:ext cx="4171950" cy="2928937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by scgbt"/>
          <p:cNvSpPr/>
          <p:nvPr/>
        </p:nvSpPr>
        <p:spPr>
          <a:xfrm>
            <a:off x="4876800" y="4800600"/>
            <a:ext cx="361950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by </a:t>
            </a:r>
            <a:r>
              <a:rPr u="sng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5"/>
              </a:rPr>
              <a:t>scgbt</a:t>
            </a:r>
          </a:p>
        </p:txBody>
      </p:sp>
    </p:spTree>
    <p:extLst>
      <p:ext uri="{BB962C8B-B14F-4D97-AF65-F5344CB8AC3E}">
        <p14:creationId xmlns:p14="http://schemas.microsoft.com/office/powerpoint/2010/main" val="189295007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14.png" descr="im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47800"/>
            <a:ext cx="4419600" cy="441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15.png" descr="image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4419600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Harder stil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Harder still?</a:t>
            </a:r>
          </a:p>
        </p:txBody>
      </p:sp>
      <p:sp>
        <p:nvSpPr>
          <p:cNvPr id="537" name="NASA Mars Rover images"/>
          <p:cNvSpPr/>
          <p:nvPr/>
        </p:nvSpPr>
        <p:spPr>
          <a:xfrm>
            <a:off x="2781300" y="5910262"/>
            <a:ext cx="36195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NASA Mars Rover images</a:t>
            </a:r>
          </a:p>
        </p:txBody>
      </p:sp>
    </p:spTree>
    <p:extLst>
      <p:ext uri="{BB962C8B-B14F-4D97-AF65-F5344CB8AC3E}">
        <p14:creationId xmlns:p14="http://schemas.microsoft.com/office/powerpoint/2010/main" val="3997185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age16.png" descr="im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47800"/>
            <a:ext cx="4419600" cy="441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17.png" descr="image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4419600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NASA Mars Rover images…"/>
          <p:cNvSpPr/>
          <p:nvPr/>
        </p:nvSpPr>
        <p:spPr>
          <a:xfrm>
            <a:off x="2781300" y="5910262"/>
            <a:ext cx="361950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NASA Mars Rover images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with SIFT feature matches</a:t>
            </a:r>
            <a:br/>
            <a:r>
              <a:t>Figure by Noah Snavely</a:t>
            </a:r>
          </a:p>
        </p:txBody>
      </p:sp>
      <p:sp>
        <p:nvSpPr>
          <p:cNvPr id="542" name="Answer below (look for tiny colored squares…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Answer below </a:t>
            </a:r>
            <a:r>
              <a:rPr sz="2400"/>
              <a:t>(look for tiny colored squares…)</a:t>
            </a:r>
          </a:p>
        </p:txBody>
      </p:sp>
      <p:sp>
        <p:nvSpPr>
          <p:cNvPr id="2" name="矩形 1"/>
          <p:cNvSpPr/>
          <p:nvPr/>
        </p:nvSpPr>
        <p:spPr>
          <a:xfrm>
            <a:off x="152400" y="1280160"/>
            <a:ext cx="1991360" cy="883920"/>
          </a:xfrm>
          <a:prstGeom prst="rect">
            <a:avLst/>
          </a:prstGeom>
          <a:noFill/>
          <a:ln w="48000" cap="flat">
            <a:solidFill>
              <a:srgbClr val="C00000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rbe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75120" y="5171440"/>
            <a:ext cx="1991360" cy="883920"/>
          </a:xfrm>
          <a:prstGeom prst="rect">
            <a:avLst/>
          </a:prstGeom>
          <a:noFill/>
          <a:ln w="48000" cap="flat">
            <a:solidFill>
              <a:srgbClr val="C00000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4992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Image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Matching</a:t>
            </a:r>
          </a:p>
        </p:txBody>
      </p:sp>
      <p:pic>
        <p:nvPicPr>
          <p:cNvPr id="545" name="image18.jpeg" descr="image1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2846389" cy="3817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19.jpeg" descr="image19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187450"/>
            <a:ext cx="4419600" cy="3536950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At an interesting point, let’s define a coordinate system (x,y axis)…"/>
          <p:cNvSpPr/>
          <p:nvPr/>
        </p:nvSpPr>
        <p:spPr>
          <a:xfrm>
            <a:off x="455612" y="5257800"/>
            <a:ext cx="8594191" cy="76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>
              <a:buSzPct val="100000"/>
              <a:buAutoNum type="arabicParenR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At an interesting point, let’s define a coordinate system (x,y axis)</a:t>
            </a:r>
            <a:endParaRPr b="1"/>
          </a:p>
          <a:p>
            <a:pPr marL="457200" indent="-4572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2)   Use the coordinate system to pull out a patch at that point</a:t>
            </a:r>
          </a:p>
        </p:txBody>
      </p:sp>
    </p:spTree>
    <p:extLst>
      <p:ext uri="{BB962C8B-B14F-4D97-AF65-F5344CB8AC3E}">
        <p14:creationId xmlns:p14="http://schemas.microsoft.com/office/powerpoint/2010/main" val="106678525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Image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Matching</a:t>
            </a:r>
          </a:p>
        </p:txBody>
      </p:sp>
      <p:pic>
        <p:nvPicPr>
          <p:cNvPr id="550" name="image18.jpeg" descr="image1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2846389" cy="3817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19.jpeg" descr="image19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187450"/>
            <a:ext cx="4419600" cy="353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20.png" descr="image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725" y="5038725"/>
            <a:ext cx="1590675" cy="1590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21.png" descr="image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25" y="5030787"/>
            <a:ext cx="1590675" cy="159861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箭头"/>
          <p:cNvSpPr/>
          <p:nvPr/>
        </p:nvSpPr>
        <p:spPr>
          <a:xfrm rot="3375002">
            <a:off x="2547936" y="4100512"/>
            <a:ext cx="1133476" cy="685801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B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55" name="箭头"/>
          <p:cNvSpPr/>
          <p:nvPr/>
        </p:nvSpPr>
        <p:spPr>
          <a:xfrm rot="7715876">
            <a:off x="5618162" y="4129087"/>
            <a:ext cx="1133476" cy="685801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B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01259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Invariant local features"/>
          <p:cNvSpPr txBox="1">
            <a:spLocks noGrp="1"/>
          </p:cNvSpPr>
          <p:nvPr>
            <p:ph type="title"/>
          </p:nvPr>
        </p:nvSpPr>
        <p:spPr>
          <a:xfrm>
            <a:off x="442913" y="103187"/>
            <a:ext cx="8243886" cy="1314451"/>
          </a:xfrm>
          <a:prstGeom prst="rect">
            <a:avLst/>
          </a:prstGeom>
        </p:spPr>
        <p:txBody>
          <a:bodyPr/>
          <a:lstStyle/>
          <a:p>
            <a:r>
              <a:t>Invariant local features</a:t>
            </a:r>
          </a:p>
        </p:txBody>
      </p:sp>
      <p:sp>
        <p:nvSpPr>
          <p:cNvPr id="558" name="-Algorithm for finding points and representing their patches should produce similar results even when conditions vary…"/>
          <p:cNvSpPr txBox="1">
            <a:spLocks noGrp="1"/>
          </p:cNvSpPr>
          <p:nvPr>
            <p:ph type="body" sz="half" idx="1"/>
          </p:nvPr>
        </p:nvSpPr>
        <p:spPr>
          <a:xfrm>
            <a:off x="533400" y="1464567"/>
            <a:ext cx="8001000" cy="16764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2"/>
              <a:buNone/>
              <a:defRPr sz="2000"/>
            </a:pPr>
            <a:r>
              <a:t>-Algorithm for finding points and representing their patches should produce similar results even when conditions vary</a:t>
            </a:r>
          </a:p>
          <a:p>
            <a:pPr marL="0" indent="0">
              <a:lnSpc>
                <a:spcPct val="90000"/>
              </a:lnSpc>
              <a:buSzTx/>
              <a:buFont typeface="Wingdings 2"/>
              <a:buNone/>
              <a:defRPr sz="2000"/>
            </a:pPr>
            <a:r>
              <a:t>-Buzzword is “invariance”</a:t>
            </a:r>
          </a:p>
          <a:p>
            <a:pPr marL="731519" lvl="1" indent="-274319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defRPr sz="1800"/>
            </a:pPr>
            <a:r>
              <a:t>geometric invariance:  translation, rotation, scale</a:t>
            </a:r>
            <a:endParaRPr sz="2800"/>
          </a:p>
          <a:p>
            <a:pPr marL="731519" lvl="1" indent="-274319">
              <a:lnSpc>
                <a:spcPct val="90000"/>
              </a:lnSpc>
              <a:spcBef>
                <a:spcPts val="400"/>
              </a:spcBef>
              <a:buClr>
                <a:srgbClr val="60B5CC"/>
              </a:buClr>
              <a:defRPr sz="1800"/>
            </a:pPr>
            <a:r>
              <a:t>photometric invariance:  brightness, exposure, …</a:t>
            </a:r>
          </a:p>
        </p:txBody>
      </p:sp>
      <p:pic>
        <p:nvPicPr>
          <p:cNvPr id="559" name="image22.png" descr="im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84463"/>
            <a:ext cx="7559675" cy="3640138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Feature Descriptors"/>
          <p:cNvSpPr/>
          <p:nvPr/>
        </p:nvSpPr>
        <p:spPr>
          <a:xfrm>
            <a:off x="3352800" y="6338887"/>
            <a:ext cx="226389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Feature Descriptors</a:t>
            </a:r>
          </a:p>
        </p:txBody>
      </p:sp>
    </p:spTree>
    <p:extLst>
      <p:ext uri="{BB962C8B-B14F-4D97-AF65-F5344CB8AC3E}">
        <p14:creationId xmlns:p14="http://schemas.microsoft.com/office/powerpoint/2010/main" val="111054637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What makes a good featur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makes a good feature?</a:t>
            </a:r>
          </a:p>
        </p:txBody>
      </p:sp>
      <p:sp>
        <p:nvSpPr>
          <p:cNvPr id="563" name="正方形"/>
          <p:cNvSpPr/>
          <p:nvPr/>
        </p:nvSpPr>
        <p:spPr>
          <a:xfrm>
            <a:off x="4343400" y="4114800"/>
            <a:ext cx="152400" cy="152400"/>
          </a:xfrm>
          <a:prstGeom prst="rect">
            <a:avLst/>
          </a:prstGeom>
          <a:ln w="28575">
            <a:solidFill>
              <a:srgbClr val="FF26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564" name="image23.png" descr="im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51857"/>
            <a:ext cx="6553200" cy="4913448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Say we have 2 images of this scene we’d like to align by matching local features"/>
          <p:cNvSpPr/>
          <p:nvPr/>
        </p:nvSpPr>
        <p:spPr>
          <a:xfrm>
            <a:off x="442913" y="5924550"/>
            <a:ext cx="8293036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Say we have 2 images of this scene we’d like to align by matching local features</a:t>
            </a:r>
          </a:p>
        </p:txBody>
      </p:sp>
      <p:sp>
        <p:nvSpPr>
          <p:cNvPr id="566" name="What would be the good local features (ones easy to match)?"/>
          <p:cNvSpPr/>
          <p:nvPr/>
        </p:nvSpPr>
        <p:spPr>
          <a:xfrm>
            <a:off x="1600199" y="6324600"/>
            <a:ext cx="6296632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What would be the good local features (ones easy to match)?</a:t>
            </a:r>
          </a:p>
        </p:txBody>
      </p:sp>
    </p:spTree>
    <p:extLst>
      <p:ext uri="{BB962C8B-B14F-4D97-AF65-F5344CB8AC3E}">
        <p14:creationId xmlns:p14="http://schemas.microsoft.com/office/powerpoint/2010/main" val="1886988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Fourier Series</a:t>
            </a:r>
          </a:p>
        </p:txBody>
      </p:sp>
      <p:pic>
        <p:nvPicPr>
          <p:cNvPr id="118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79" y="1227595"/>
            <a:ext cx="5885094" cy="1287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83" y="2334378"/>
            <a:ext cx="4949776" cy="2413413"/>
          </a:xfrm>
          <a:prstGeom prst="rect">
            <a:avLst/>
          </a:prstGeom>
          <a:ln w="12700">
            <a:miter lim="400000"/>
          </a:ln>
        </p:spPr>
      </p:pic>
      <p:sp>
        <p:nvSpPr>
          <p:cNvPr id="1187" name="Rectangle 9"/>
          <p:cNvSpPr/>
          <p:nvPr/>
        </p:nvSpPr>
        <p:spPr>
          <a:xfrm>
            <a:off x="467324" y="4747791"/>
            <a:ext cx="7213636" cy="769441"/>
          </a:xfrm>
          <a:prstGeom prst="rect">
            <a:avLst/>
          </a:prstGeom>
          <a:ln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2200"/>
            </a:pPr>
            <a:r>
              <a:rPr dirty="0"/>
              <a:t>Fourier series make use of the </a:t>
            </a:r>
            <a:r>
              <a:rPr u="sng" dirty="0" err="1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5"/>
              </a:rPr>
              <a:t>orthogonality</a:t>
            </a:r>
            <a:r>
              <a:rPr dirty="0"/>
              <a:t> relationships of </a:t>
            </a:r>
          </a:p>
          <a:p>
            <a:pPr>
              <a:defRPr sz="2200"/>
            </a:pPr>
            <a:r>
              <a:rPr dirty="0"/>
              <a:t>the </a:t>
            </a:r>
            <a:r>
              <a:rPr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6"/>
              </a:rPr>
              <a:t>sine</a:t>
            </a:r>
            <a:r>
              <a:rPr dirty="0"/>
              <a:t> and </a:t>
            </a:r>
            <a:r>
              <a:rPr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hlinkClick r:id="rId7"/>
              </a:rPr>
              <a:t>cosine</a:t>
            </a:r>
            <a:r>
              <a:rPr dirty="0"/>
              <a:t> functions </a:t>
            </a:r>
          </a:p>
        </p:txBody>
      </p:sp>
      <p:sp>
        <p:nvSpPr>
          <p:cNvPr id="1188" name="Text Box 2"/>
          <p:cNvSpPr txBox="1"/>
          <p:nvPr/>
        </p:nvSpPr>
        <p:spPr>
          <a:xfrm>
            <a:off x="467543" y="5517231"/>
            <a:ext cx="7848601" cy="974091"/>
          </a:xfrm>
          <a:prstGeom prst="rect">
            <a:avLst/>
          </a:prstGeom>
          <a:gradFill>
            <a:gsLst>
              <a:gs pos="0">
                <a:srgbClr val="AEF7AF"/>
              </a:gs>
              <a:gs pos="35000">
                <a:srgbClr val="C6F8C7"/>
              </a:gs>
              <a:gs pos="100000">
                <a:srgbClr val="E8FDE8"/>
              </a:gs>
            </a:gsLst>
            <a:lin ang="16200000"/>
          </a:gradFill>
          <a:ln w="6350" cap="rnd">
            <a:solidFill>
              <a:srgbClr val="67B569"/>
            </a:solidFill>
          </a:ln>
          <a:effectLst>
            <a:outerShdw blurRad="50800" dist="25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sz="2000"/>
            </a:pPr>
            <a:r>
              <a:t>In the middle of 18</a:t>
            </a:r>
            <a:r>
              <a:rPr baseline="30000"/>
              <a:t>th</a:t>
            </a:r>
            <a:r>
              <a:t> century, Fourier found that the infinite linear combination of trigonometric functions could represent a general function in a finite interval, when he was studying the heat propagation problem.</a:t>
            </a:r>
          </a:p>
        </p:txBody>
      </p:sp>
    </p:spTree>
    <p:extLst>
      <p:ext uri="{BB962C8B-B14F-4D97-AF65-F5344CB8AC3E}">
        <p14:creationId xmlns:p14="http://schemas.microsoft.com/office/powerpoint/2010/main" val="392703049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Want uniqu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Want uniqueness</a:t>
            </a:r>
          </a:p>
        </p:txBody>
      </p:sp>
      <p:sp>
        <p:nvSpPr>
          <p:cNvPr id="569" name="Look for image regions that are unusual…"/>
          <p:cNvSpPr txBox="1">
            <a:spLocks noGrp="1"/>
          </p:cNvSpPr>
          <p:nvPr>
            <p:ph type="body" idx="1"/>
          </p:nvPr>
        </p:nvSpPr>
        <p:spPr>
          <a:xfrm>
            <a:off x="457200" y="1531351"/>
            <a:ext cx="8229600" cy="4625610"/>
          </a:xfrm>
          <a:prstGeom prst="rect">
            <a:avLst/>
          </a:prstGeom>
        </p:spPr>
        <p:txBody>
          <a:bodyPr/>
          <a:lstStyle/>
          <a:p>
            <a:pPr marL="320040" indent="-201168">
              <a:buSzTx/>
              <a:buFont typeface="Wingdings 2"/>
              <a:buNone/>
            </a:pPr>
            <a:r>
              <a:rPr dirty="0"/>
              <a:t>Look for image regions that are unusual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r>
              <a:rPr dirty="0"/>
              <a:t>Lead to unambiguous matches in other images</a:t>
            </a:r>
          </a:p>
          <a:p>
            <a:pPr marL="731519" lvl="1" indent="-274319">
              <a:spcBef>
                <a:spcPts val="600"/>
              </a:spcBef>
              <a:buClr>
                <a:srgbClr val="60B5CC"/>
              </a:buClr>
              <a:defRPr sz="2800"/>
            </a:pPr>
            <a:endParaRPr dirty="0"/>
          </a:p>
          <a:p>
            <a:pPr marL="320040" indent="-201168">
              <a:buSzTx/>
              <a:buFont typeface="Wingdings 2"/>
              <a:buNone/>
            </a:pPr>
            <a:r>
              <a:rPr dirty="0"/>
              <a:t>How to define “unusual”?</a:t>
            </a:r>
          </a:p>
        </p:txBody>
      </p:sp>
      <p:pic>
        <p:nvPicPr>
          <p:cNvPr id="570" name="image24.pdf" descr="image24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05" y="3934832"/>
            <a:ext cx="7714790" cy="25652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058564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3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74" name="image25.tif" descr="image2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98" y="2204864"/>
            <a:ext cx="5280602" cy="3136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555934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Local measures of uniqu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Local measures of uniqueness</a:t>
            </a:r>
          </a:p>
        </p:txBody>
      </p:sp>
      <p:sp>
        <p:nvSpPr>
          <p:cNvPr id="577" name="Suppose we only consider a small window of pixels…"/>
          <p:cNvSpPr txBox="1">
            <a:spLocks noGrp="1"/>
          </p:cNvSpPr>
          <p:nvPr>
            <p:ph type="body" idx="1"/>
          </p:nvPr>
        </p:nvSpPr>
        <p:spPr>
          <a:xfrm>
            <a:off x="179511" y="1509894"/>
            <a:ext cx="8229601" cy="4625611"/>
          </a:xfrm>
          <a:prstGeom prst="rect">
            <a:avLst/>
          </a:prstGeom>
        </p:spPr>
        <p:txBody>
          <a:bodyPr/>
          <a:lstStyle>
            <a:lvl1pPr marL="320040" indent="-201168">
              <a:buSzTx/>
              <a:buFont typeface="Wingdings 2"/>
              <a:buNone/>
            </a:lvl1pPr>
            <a:lvl2pPr marL="731519" indent="-274319">
              <a:spcBef>
                <a:spcPts val="600"/>
              </a:spcBef>
              <a:buClr>
                <a:srgbClr val="60B5CC"/>
              </a:buClr>
              <a:defRPr sz="2800"/>
            </a:lvl2pPr>
          </a:lstStyle>
          <a:p>
            <a:r>
              <a:t>Suppose we only consider a small window of pixels</a:t>
            </a:r>
          </a:p>
          <a:p>
            <a:pPr lvl="1"/>
            <a:r>
              <a:t>What defines whether a feature is a good or bad candidate?</a:t>
            </a:r>
          </a:p>
        </p:txBody>
      </p:sp>
      <p:sp>
        <p:nvSpPr>
          <p:cNvPr id="578" name="矩形"/>
          <p:cNvSpPr/>
          <p:nvPr/>
        </p:nvSpPr>
        <p:spPr>
          <a:xfrm>
            <a:off x="533400" y="3566759"/>
            <a:ext cx="2362200" cy="2209801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>
              <a:latin typeface="+mj-ea"/>
              <a:ea typeface="+mj-ea"/>
            </a:endParaRPr>
          </a:p>
        </p:txBody>
      </p:sp>
      <p:grpSp>
        <p:nvGrpSpPr>
          <p:cNvPr id="581" name="成组"/>
          <p:cNvGrpSpPr/>
          <p:nvPr/>
        </p:nvGrpSpPr>
        <p:grpSpPr>
          <a:xfrm>
            <a:off x="3429000" y="3566759"/>
            <a:ext cx="2362200" cy="2209801"/>
            <a:chOff x="0" y="0"/>
            <a:chExt cx="2362200" cy="2209800"/>
          </a:xfrm>
        </p:grpSpPr>
        <p:sp>
          <p:nvSpPr>
            <p:cNvPr id="579" name="矩形"/>
            <p:cNvSpPr/>
            <p:nvPr/>
          </p:nvSpPr>
          <p:spPr>
            <a:xfrm>
              <a:off x="0" y="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80" name="线条"/>
            <p:cNvSpPr/>
            <p:nvPr/>
          </p:nvSpPr>
          <p:spPr>
            <a:xfrm>
              <a:off x="457200" y="381000"/>
              <a:ext cx="1600200" cy="144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584" name="成组"/>
          <p:cNvGrpSpPr/>
          <p:nvPr/>
        </p:nvGrpSpPr>
        <p:grpSpPr>
          <a:xfrm>
            <a:off x="6248400" y="3566759"/>
            <a:ext cx="2362200" cy="2209801"/>
            <a:chOff x="0" y="0"/>
            <a:chExt cx="2362200" cy="2209800"/>
          </a:xfrm>
        </p:grpSpPr>
        <p:sp>
          <p:nvSpPr>
            <p:cNvPr id="582" name="矩形"/>
            <p:cNvSpPr/>
            <p:nvPr/>
          </p:nvSpPr>
          <p:spPr>
            <a:xfrm>
              <a:off x="0" y="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83" name="线条"/>
            <p:cNvSpPr/>
            <p:nvPr/>
          </p:nvSpPr>
          <p:spPr>
            <a:xfrm>
              <a:off x="457200" y="381000"/>
              <a:ext cx="1600200" cy="144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85" name="线条"/>
          <p:cNvSpPr/>
          <p:nvPr/>
        </p:nvSpPr>
        <p:spPr>
          <a:xfrm>
            <a:off x="990600" y="3947759"/>
            <a:ext cx="1600200" cy="1447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12505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86" name="矩形"/>
          <p:cNvSpPr/>
          <p:nvPr/>
        </p:nvSpPr>
        <p:spPr>
          <a:xfrm>
            <a:off x="1309687" y="4678009"/>
            <a:ext cx="485776" cy="469901"/>
          </a:xfrm>
          <a:prstGeom prst="rect">
            <a:avLst/>
          </a:prstGeom>
          <a:solidFill>
            <a:srgbClr val="F0AD00">
              <a:alpha val="50195"/>
            </a:srgbClr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87" name="矩形"/>
          <p:cNvSpPr/>
          <p:nvPr/>
        </p:nvSpPr>
        <p:spPr>
          <a:xfrm>
            <a:off x="3629025" y="4506559"/>
            <a:ext cx="485775" cy="469901"/>
          </a:xfrm>
          <a:prstGeom prst="rect">
            <a:avLst/>
          </a:prstGeom>
          <a:solidFill>
            <a:srgbClr val="F0AD00">
              <a:alpha val="50195"/>
            </a:srgbClr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88" name="矩形"/>
          <p:cNvSpPr/>
          <p:nvPr/>
        </p:nvSpPr>
        <p:spPr>
          <a:xfrm>
            <a:off x="6477000" y="3744559"/>
            <a:ext cx="485775" cy="469901"/>
          </a:xfrm>
          <a:prstGeom prst="rect">
            <a:avLst/>
          </a:prstGeom>
          <a:solidFill>
            <a:srgbClr val="F0AD00">
              <a:alpha val="50195"/>
            </a:srgbClr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589" name="Slide adapted from Darya Frolova, Denis Simakov, Weizmann Institute."/>
          <p:cNvSpPr/>
          <p:nvPr/>
        </p:nvSpPr>
        <p:spPr>
          <a:xfrm>
            <a:off x="1371600" y="6477000"/>
            <a:ext cx="746760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3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Slide adapted from Darya Frolova, Denis Simakov, Weizmann Institute.</a:t>
            </a:r>
          </a:p>
        </p:txBody>
      </p:sp>
      <p:sp>
        <p:nvSpPr>
          <p:cNvPr id="590" name="Flat"/>
          <p:cNvSpPr/>
          <p:nvPr/>
        </p:nvSpPr>
        <p:spPr>
          <a:xfrm>
            <a:off x="827583" y="5899284"/>
            <a:ext cx="176321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>
                <a:latin typeface="+mj-ea"/>
                <a:ea typeface="+mj-ea"/>
              </a:rPr>
              <a:t>Flat</a:t>
            </a:r>
          </a:p>
        </p:txBody>
      </p:sp>
      <p:sp>
        <p:nvSpPr>
          <p:cNvPr id="591" name="Edge"/>
          <p:cNvSpPr/>
          <p:nvPr/>
        </p:nvSpPr>
        <p:spPr>
          <a:xfrm>
            <a:off x="3816896" y="5920575"/>
            <a:ext cx="176321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>
                <a:latin typeface="+mj-ea"/>
                <a:ea typeface="+mj-ea"/>
              </a:rPr>
              <a:t>Edge</a:t>
            </a:r>
          </a:p>
        </p:txBody>
      </p:sp>
      <p:sp>
        <p:nvSpPr>
          <p:cNvPr id="592" name="Corner"/>
          <p:cNvSpPr/>
          <p:nvPr/>
        </p:nvSpPr>
        <p:spPr>
          <a:xfrm>
            <a:off x="6516216" y="5920575"/>
            <a:ext cx="176321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>
                <a:latin typeface="+mj-ea"/>
                <a:ea typeface="+mj-ea"/>
              </a:rPr>
              <a:t>Corner</a:t>
            </a:r>
          </a:p>
        </p:txBody>
      </p:sp>
    </p:spTree>
    <p:extLst>
      <p:ext uri="{BB962C8B-B14F-4D97-AF65-F5344CB8AC3E}">
        <p14:creationId xmlns:p14="http://schemas.microsoft.com/office/powerpoint/2010/main" val="110581679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Feature det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detection</a:t>
            </a:r>
          </a:p>
        </p:txBody>
      </p:sp>
      <p:sp>
        <p:nvSpPr>
          <p:cNvPr id="597" name="矩形"/>
          <p:cNvSpPr/>
          <p:nvPr/>
        </p:nvSpPr>
        <p:spPr>
          <a:xfrm>
            <a:off x="533400" y="2867888"/>
            <a:ext cx="2362200" cy="2209801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grpSp>
        <p:nvGrpSpPr>
          <p:cNvPr id="600" name="成组"/>
          <p:cNvGrpSpPr/>
          <p:nvPr/>
        </p:nvGrpSpPr>
        <p:grpSpPr>
          <a:xfrm>
            <a:off x="3429000" y="2867888"/>
            <a:ext cx="2362200" cy="2209801"/>
            <a:chOff x="0" y="0"/>
            <a:chExt cx="2362200" cy="2209800"/>
          </a:xfrm>
        </p:grpSpPr>
        <p:sp>
          <p:nvSpPr>
            <p:cNvPr id="598" name="矩形"/>
            <p:cNvSpPr/>
            <p:nvPr/>
          </p:nvSpPr>
          <p:spPr>
            <a:xfrm>
              <a:off x="0" y="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599" name="线条"/>
            <p:cNvSpPr/>
            <p:nvPr/>
          </p:nvSpPr>
          <p:spPr>
            <a:xfrm>
              <a:off x="457200" y="381000"/>
              <a:ext cx="1600200" cy="144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</p:grpSp>
      <p:grpSp>
        <p:nvGrpSpPr>
          <p:cNvPr id="606" name="成组"/>
          <p:cNvGrpSpPr/>
          <p:nvPr/>
        </p:nvGrpSpPr>
        <p:grpSpPr>
          <a:xfrm>
            <a:off x="3505200" y="3706088"/>
            <a:ext cx="703263" cy="677863"/>
            <a:chOff x="0" y="0"/>
            <a:chExt cx="703262" cy="677862"/>
          </a:xfrm>
        </p:grpSpPr>
        <p:sp>
          <p:nvSpPr>
            <p:cNvPr id="601" name="矩形"/>
            <p:cNvSpPr/>
            <p:nvPr/>
          </p:nvSpPr>
          <p:spPr>
            <a:xfrm>
              <a:off x="107950" y="112712"/>
              <a:ext cx="485776" cy="469901"/>
            </a:xfrm>
            <a:prstGeom prst="rect">
              <a:avLst/>
            </a:prstGeom>
            <a:solidFill>
              <a:srgbClr val="F0AD00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602" name="线条"/>
            <p:cNvSpPr/>
            <p:nvPr/>
          </p:nvSpPr>
          <p:spPr>
            <a:xfrm flipV="1">
              <a:off x="588962" y="15875"/>
              <a:ext cx="90488" cy="968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03" name="线条"/>
            <p:cNvSpPr/>
            <p:nvPr/>
          </p:nvSpPr>
          <p:spPr>
            <a:xfrm>
              <a:off x="608012" y="584200"/>
              <a:ext cx="95251" cy="904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04" name="线条"/>
            <p:cNvSpPr/>
            <p:nvPr/>
          </p:nvSpPr>
          <p:spPr>
            <a:xfrm flipH="1">
              <a:off x="0" y="585787"/>
              <a:ext cx="107951" cy="920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05" name="线条"/>
            <p:cNvSpPr/>
            <p:nvPr/>
          </p:nvSpPr>
          <p:spPr>
            <a:xfrm flipH="1" flipV="1">
              <a:off x="9525" y="0"/>
              <a:ext cx="98426" cy="11271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609" name="成组"/>
          <p:cNvGrpSpPr/>
          <p:nvPr/>
        </p:nvGrpSpPr>
        <p:grpSpPr>
          <a:xfrm>
            <a:off x="6248400" y="2867888"/>
            <a:ext cx="2362200" cy="2209801"/>
            <a:chOff x="0" y="0"/>
            <a:chExt cx="2362200" cy="2209800"/>
          </a:xfrm>
        </p:grpSpPr>
        <p:sp>
          <p:nvSpPr>
            <p:cNvPr id="607" name="矩形"/>
            <p:cNvSpPr/>
            <p:nvPr/>
          </p:nvSpPr>
          <p:spPr>
            <a:xfrm>
              <a:off x="0" y="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608" name="线条"/>
            <p:cNvSpPr/>
            <p:nvPr/>
          </p:nvSpPr>
          <p:spPr>
            <a:xfrm>
              <a:off x="457200" y="381000"/>
              <a:ext cx="1600200" cy="144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</p:grpSp>
      <p:sp>
        <p:nvSpPr>
          <p:cNvPr id="610" name="线条"/>
          <p:cNvSpPr/>
          <p:nvPr/>
        </p:nvSpPr>
        <p:spPr>
          <a:xfrm>
            <a:off x="990600" y="3248887"/>
            <a:ext cx="1600200" cy="1447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12505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grpSp>
        <p:nvGrpSpPr>
          <p:cNvPr id="616" name="成组"/>
          <p:cNvGrpSpPr/>
          <p:nvPr/>
        </p:nvGrpSpPr>
        <p:grpSpPr>
          <a:xfrm>
            <a:off x="1201738" y="3866426"/>
            <a:ext cx="703262" cy="677862"/>
            <a:chOff x="0" y="0"/>
            <a:chExt cx="703260" cy="677860"/>
          </a:xfrm>
        </p:grpSpPr>
        <p:sp>
          <p:nvSpPr>
            <p:cNvPr id="611" name="矩形"/>
            <p:cNvSpPr/>
            <p:nvPr/>
          </p:nvSpPr>
          <p:spPr>
            <a:xfrm>
              <a:off x="107949" y="112712"/>
              <a:ext cx="485775" cy="469900"/>
            </a:xfrm>
            <a:prstGeom prst="rect">
              <a:avLst/>
            </a:prstGeom>
            <a:solidFill>
              <a:srgbClr val="F0AD00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612" name="线条"/>
            <p:cNvSpPr/>
            <p:nvPr/>
          </p:nvSpPr>
          <p:spPr>
            <a:xfrm flipV="1">
              <a:off x="588962" y="15875"/>
              <a:ext cx="90488" cy="968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13" name="线条"/>
            <p:cNvSpPr/>
            <p:nvPr/>
          </p:nvSpPr>
          <p:spPr>
            <a:xfrm>
              <a:off x="608012" y="584199"/>
              <a:ext cx="95250" cy="904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14" name="线条"/>
            <p:cNvSpPr/>
            <p:nvPr/>
          </p:nvSpPr>
          <p:spPr>
            <a:xfrm flipH="1">
              <a:off x="0" y="585787"/>
              <a:ext cx="107950" cy="920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15" name="线条"/>
            <p:cNvSpPr/>
            <p:nvPr/>
          </p:nvSpPr>
          <p:spPr>
            <a:xfrm flipH="1" flipV="1">
              <a:off x="9525" y="0"/>
              <a:ext cx="98425" cy="11271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622" name="成组"/>
          <p:cNvGrpSpPr/>
          <p:nvPr/>
        </p:nvGrpSpPr>
        <p:grpSpPr>
          <a:xfrm>
            <a:off x="6383338" y="2944088"/>
            <a:ext cx="703261" cy="677863"/>
            <a:chOff x="0" y="0"/>
            <a:chExt cx="703260" cy="677862"/>
          </a:xfrm>
        </p:grpSpPr>
        <p:sp>
          <p:nvSpPr>
            <p:cNvPr id="617" name="矩形"/>
            <p:cNvSpPr/>
            <p:nvPr/>
          </p:nvSpPr>
          <p:spPr>
            <a:xfrm>
              <a:off x="107949" y="112712"/>
              <a:ext cx="485775" cy="469901"/>
            </a:xfrm>
            <a:prstGeom prst="rect">
              <a:avLst/>
            </a:prstGeom>
            <a:solidFill>
              <a:srgbClr val="F0AD00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618" name="线条"/>
            <p:cNvSpPr/>
            <p:nvPr/>
          </p:nvSpPr>
          <p:spPr>
            <a:xfrm flipV="1">
              <a:off x="588962" y="15875"/>
              <a:ext cx="90488" cy="968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19" name="线条"/>
            <p:cNvSpPr/>
            <p:nvPr/>
          </p:nvSpPr>
          <p:spPr>
            <a:xfrm>
              <a:off x="608012" y="584200"/>
              <a:ext cx="95250" cy="904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20" name="线条"/>
            <p:cNvSpPr/>
            <p:nvPr/>
          </p:nvSpPr>
          <p:spPr>
            <a:xfrm flipH="1">
              <a:off x="0" y="585787"/>
              <a:ext cx="107950" cy="920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21" name="线条"/>
            <p:cNvSpPr/>
            <p:nvPr/>
          </p:nvSpPr>
          <p:spPr>
            <a:xfrm flipH="1" flipV="1">
              <a:off x="9525" y="0"/>
              <a:ext cx="98425" cy="11271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623" name="“flat” region: no change in all directions"/>
          <p:cNvSpPr/>
          <p:nvPr/>
        </p:nvSpPr>
        <p:spPr>
          <a:xfrm>
            <a:off x="762000" y="5141807"/>
            <a:ext cx="205740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“flat”</a:t>
            </a:r>
            <a:r>
              <a:rPr>
                <a:solidFill>
                  <a:srgbClr val="000000"/>
                </a:solidFill>
              </a:rPr>
              <a:t> region: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no change in all directions</a:t>
            </a:r>
          </a:p>
        </p:txBody>
      </p:sp>
      <p:sp>
        <p:nvSpPr>
          <p:cNvPr id="624" name="“edge”:…"/>
          <p:cNvSpPr/>
          <p:nvPr/>
        </p:nvSpPr>
        <p:spPr>
          <a:xfrm>
            <a:off x="3429000" y="5141807"/>
            <a:ext cx="243840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“edge”</a:t>
            </a:r>
            <a:r>
              <a:rPr>
                <a:solidFill>
                  <a:srgbClr val="000000"/>
                </a:solidFill>
              </a:rPr>
              <a:t>:  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no change along the edge direction</a:t>
            </a:r>
          </a:p>
        </p:txBody>
      </p:sp>
      <p:sp>
        <p:nvSpPr>
          <p:cNvPr id="625" name="“corner”: significant change in all directions"/>
          <p:cNvSpPr/>
          <p:nvPr/>
        </p:nvSpPr>
        <p:spPr>
          <a:xfrm>
            <a:off x="6248400" y="5116407"/>
            <a:ext cx="243840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“corner”</a:t>
            </a:r>
            <a:r>
              <a:rPr>
                <a:solidFill>
                  <a:srgbClr val="000000"/>
                </a:solidFill>
              </a:rPr>
              <a:t>: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significant change in all directions</a:t>
            </a:r>
          </a:p>
        </p:txBody>
      </p:sp>
      <p:sp>
        <p:nvSpPr>
          <p:cNvPr id="626" name="Local measure of feature uniqueness…"/>
          <p:cNvSpPr txBox="1">
            <a:spLocks noGrp="1"/>
          </p:cNvSpPr>
          <p:nvPr>
            <p:ph type="body" sz="quarter" idx="1"/>
          </p:nvPr>
        </p:nvSpPr>
        <p:spPr>
          <a:xfrm>
            <a:off x="323528" y="1484784"/>
            <a:ext cx="8515672" cy="1368152"/>
          </a:xfrm>
          <a:prstGeom prst="rect">
            <a:avLst/>
          </a:prstGeom>
        </p:spPr>
        <p:txBody>
          <a:bodyPr/>
          <a:lstStyle/>
          <a:p>
            <a:pPr marL="320040" indent="-201168">
              <a:lnSpc>
                <a:spcPct val="80000"/>
              </a:lnSpc>
              <a:buSzTx/>
              <a:buFont typeface="Wingdings 2"/>
              <a:buNone/>
              <a:defRPr sz="2900"/>
            </a:pPr>
            <a:r>
              <a:t>Local measure of feature uniqueness</a:t>
            </a:r>
          </a:p>
          <a:p>
            <a:pPr marL="731519" lvl="1" indent="-274319">
              <a:lnSpc>
                <a:spcPct val="80000"/>
              </a:lnSpc>
              <a:spcBef>
                <a:spcPts val="600"/>
              </a:spcBef>
              <a:buClr>
                <a:srgbClr val="60B5CC"/>
              </a:buClr>
              <a:defRPr sz="2500"/>
            </a:pPr>
            <a:r>
              <a:t>How does the window change when you shift it?</a:t>
            </a:r>
          </a:p>
          <a:p>
            <a:pPr marL="731519" lvl="1" indent="-274319">
              <a:lnSpc>
                <a:spcPct val="80000"/>
              </a:lnSpc>
              <a:spcBef>
                <a:spcPts val="600"/>
              </a:spcBef>
              <a:buClr>
                <a:srgbClr val="60B5CC"/>
              </a:buClr>
              <a:defRPr sz="2500"/>
            </a:pPr>
            <a:r>
              <a:t>Shifting the window in </a:t>
            </a:r>
            <a:r>
              <a:rPr i="1"/>
              <a:t>any direction </a:t>
            </a:r>
            <a:r>
              <a:t>causes a </a:t>
            </a:r>
            <a:r>
              <a:rPr i="1"/>
              <a:t>big change</a:t>
            </a:r>
          </a:p>
        </p:txBody>
      </p:sp>
      <p:sp>
        <p:nvSpPr>
          <p:cNvPr id="627" name="Slide adapted from Darya Frolova, Denis Simakov, Weizmann Institute."/>
          <p:cNvSpPr/>
          <p:nvPr/>
        </p:nvSpPr>
        <p:spPr>
          <a:xfrm>
            <a:off x="1371600" y="6477000"/>
            <a:ext cx="746760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3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Slide adapted from Darya Frolova, Denis Simakov, Weizmann Institute.</a:t>
            </a:r>
          </a:p>
        </p:txBody>
      </p:sp>
    </p:spTree>
    <p:extLst>
      <p:ext uri="{BB962C8B-B14F-4D97-AF65-F5344CB8AC3E}">
        <p14:creationId xmlns:p14="http://schemas.microsoft.com/office/powerpoint/2010/main" val="257221254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成组"/>
          <p:cNvGrpSpPr/>
          <p:nvPr/>
        </p:nvGrpSpPr>
        <p:grpSpPr>
          <a:xfrm>
            <a:off x="107504" y="1483567"/>
            <a:ext cx="7772401" cy="2424709"/>
            <a:chOff x="0" y="0"/>
            <a:chExt cx="7772400" cy="2424708"/>
          </a:xfrm>
        </p:grpSpPr>
        <p:sp>
          <p:nvSpPr>
            <p:cNvPr id="629" name="矩形"/>
            <p:cNvSpPr/>
            <p:nvPr/>
          </p:nvSpPr>
          <p:spPr>
            <a:xfrm>
              <a:off x="0" y="-1"/>
              <a:ext cx="7772400" cy="242471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630" name="文本"/>
            <p:cNvSpPr/>
            <p:nvPr/>
          </p:nvSpPr>
          <p:spPr>
            <a:xfrm>
              <a:off x="0" y="0"/>
              <a:ext cx="7772400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 </a:t>
              </a:r>
            </a:p>
          </p:txBody>
        </p:sp>
      </p:grpSp>
      <p:sp>
        <p:nvSpPr>
          <p:cNvPr id="632" name="Feature detection:  the ma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detection:  the math</a:t>
            </a:r>
          </a:p>
        </p:txBody>
      </p:sp>
      <p:pic>
        <p:nvPicPr>
          <p:cNvPr id="633" name="image26.png" descr="image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19749"/>
            <a:ext cx="6502400" cy="8175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6" name="成组"/>
          <p:cNvGrpSpPr/>
          <p:nvPr/>
        </p:nvGrpSpPr>
        <p:grpSpPr>
          <a:xfrm>
            <a:off x="6530279" y="3163416"/>
            <a:ext cx="2362201" cy="2209801"/>
            <a:chOff x="0" y="0"/>
            <a:chExt cx="2362200" cy="2209800"/>
          </a:xfrm>
        </p:grpSpPr>
        <p:sp>
          <p:nvSpPr>
            <p:cNvPr id="634" name="矩形"/>
            <p:cNvSpPr/>
            <p:nvPr/>
          </p:nvSpPr>
          <p:spPr>
            <a:xfrm>
              <a:off x="0" y="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635" name="线条"/>
            <p:cNvSpPr/>
            <p:nvPr/>
          </p:nvSpPr>
          <p:spPr>
            <a:xfrm>
              <a:off x="457200" y="381000"/>
              <a:ext cx="1600200" cy="144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</p:grpSp>
      <p:sp>
        <p:nvSpPr>
          <p:cNvPr id="637" name="矩形"/>
          <p:cNvSpPr/>
          <p:nvPr/>
        </p:nvSpPr>
        <p:spPr>
          <a:xfrm>
            <a:off x="6714429" y="4114329"/>
            <a:ext cx="485776" cy="469901"/>
          </a:xfrm>
          <a:prstGeom prst="rect">
            <a:avLst/>
          </a:prstGeom>
          <a:solidFill>
            <a:srgbClr val="F0AD00">
              <a:alpha val="50195"/>
            </a:srgbClr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38" name="矩形"/>
          <p:cNvSpPr/>
          <p:nvPr/>
        </p:nvSpPr>
        <p:spPr>
          <a:xfrm>
            <a:off x="6911279" y="4369915"/>
            <a:ext cx="485776" cy="469901"/>
          </a:xfrm>
          <a:prstGeom prst="rect">
            <a:avLst/>
          </a:prstGeom>
          <a:solidFill>
            <a:srgbClr val="F0AD00">
              <a:alpha val="50195"/>
            </a:srgbClr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39" name="线条"/>
          <p:cNvSpPr/>
          <p:nvPr/>
        </p:nvSpPr>
        <p:spPr>
          <a:xfrm>
            <a:off x="6714429" y="4114329"/>
            <a:ext cx="196851" cy="255587"/>
          </a:xfrm>
          <a:prstGeom prst="line">
            <a:avLst/>
          </a:prstGeom>
          <a:ln w="38100">
            <a:solidFill>
              <a:srgbClr val="0066FF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40" name="W"/>
          <p:cNvSpPr/>
          <p:nvPr/>
        </p:nvSpPr>
        <p:spPr>
          <a:xfrm>
            <a:off x="6012160" y="4109565"/>
            <a:ext cx="31990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289664937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成组"/>
          <p:cNvGrpSpPr/>
          <p:nvPr/>
        </p:nvGrpSpPr>
        <p:grpSpPr>
          <a:xfrm>
            <a:off x="685800" y="1483567"/>
            <a:ext cx="8153400" cy="5257801"/>
            <a:chOff x="0" y="0"/>
            <a:chExt cx="8153400" cy="5257800"/>
          </a:xfrm>
        </p:grpSpPr>
        <p:sp>
          <p:nvSpPr>
            <p:cNvPr id="642" name="矩形"/>
            <p:cNvSpPr/>
            <p:nvPr/>
          </p:nvSpPr>
          <p:spPr>
            <a:xfrm>
              <a:off x="0" y="0"/>
              <a:ext cx="8153400" cy="52578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643" name="文本"/>
            <p:cNvSpPr/>
            <p:nvPr/>
          </p:nvSpPr>
          <p:spPr>
            <a:xfrm>
              <a:off x="0" y="0"/>
              <a:ext cx="8153400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 </a:t>
              </a:r>
            </a:p>
          </p:txBody>
        </p:sp>
      </p:grpSp>
      <p:sp>
        <p:nvSpPr>
          <p:cNvPr id="645" name="Small motion assum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Small motion assumption</a:t>
            </a:r>
          </a:p>
        </p:txBody>
      </p:sp>
      <p:pic>
        <p:nvPicPr>
          <p:cNvPr id="646" name="image27.png" descr="image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05584"/>
            <a:ext cx="5257800" cy="471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image28.png" descr="image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165424"/>
            <a:ext cx="7791450" cy="471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image29.png" descr="image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225" y="4088110"/>
            <a:ext cx="3254375" cy="781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image30.png" descr="image3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184428"/>
            <a:ext cx="2657475" cy="4048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813476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成组"/>
          <p:cNvGrpSpPr/>
          <p:nvPr/>
        </p:nvGrpSpPr>
        <p:grpSpPr>
          <a:xfrm>
            <a:off x="35496" y="1412775"/>
            <a:ext cx="7772401" cy="5257801"/>
            <a:chOff x="0" y="0"/>
            <a:chExt cx="7772400" cy="5257800"/>
          </a:xfrm>
        </p:grpSpPr>
        <p:sp>
          <p:nvSpPr>
            <p:cNvPr id="651" name="矩形"/>
            <p:cNvSpPr/>
            <p:nvPr/>
          </p:nvSpPr>
          <p:spPr>
            <a:xfrm>
              <a:off x="0" y="0"/>
              <a:ext cx="7772400" cy="52578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652" name="文本"/>
            <p:cNvSpPr/>
            <p:nvPr/>
          </p:nvSpPr>
          <p:spPr>
            <a:xfrm>
              <a:off x="0" y="0"/>
              <a:ext cx="7772400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 </a:t>
              </a:r>
            </a:p>
          </p:txBody>
        </p:sp>
      </p:grpSp>
      <p:sp>
        <p:nvSpPr>
          <p:cNvPr id="654" name="Feature detection:  the ma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detection:  the math</a:t>
            </a:r>
          </a:p>
        </p:txBody>
      </p:sp>
      <p:pic>
        <p:nvPicPr>
          <p:cNvPr id="655" name="image31.png" descr="image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686030"/>
            <a:ext cx="7639000" cy="30487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成组"/>
          <p:cNvGrpSpPr/>
          <p:nvPr/>
        </p:nvGrpSpPr>
        <p:grpSpPr>
          <a:xfrm>
            <a:off x="6324600" y="1066800"/>
            <a:ext cx="2362200" cy="2209800"/>
            <a:chOff x="0" y="0"/>
            <a:chExt cx="2362200" cy="2209800"/>
          </a:xfrm>
        </p:grpSpPr>
        <p:sp>
          <p:nvSpPr>
            <p:cNvPr id="656" name="矩形"/>
            <p:cNvSpPr/>
            <p:nvPr/>
          </p:nvSpPr>
          <p:spPr>
            <a:xfrm>
              <a:off x="0" y="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657" name="线条"/>
            <p:cNvSpPr/>
            <p:nvPr/>
          </p:nvSpPr>
          <p:spPr>
            <a:xfrm>
              <a:off x="457200" y="381000"/>
              <a:ext cx="1600200" cy="144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</p:grpSp>
      <p:sp>
        <p:nvSpPr>
          <p:cNvPr id="659" name="矩形"/>
          <p:cNvSpPr/>
          <p:nvPr/>
        </p:nvSpPr>
        <p:spPr>
          <a:xfrm>
            <a:off x="6508750" y="2017713"/>
            <a:ext cx="485775" cy="469901"/>
          </a:xfrm>
          <a:prstGeom prst="rect">
            <a:avLst/>
          </a:prstGeom>
          <a:solidFill>
            <a:srgbClr val="F0AD00">
              <a:alpha val="50195"/>
            </a:srgbClr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60" name="矩形"/>
          <p:cNvSpPr/>
          <p:nvPr/>
        </p:nvSpPr>
        <p:spPr>
          <a:xfrm>
            <a:off x="6705600" y="2273300"/>
            <a:ext cx="485775" cy="469900"/>
          </a:xfrm>
          <a:prstGeom prst="rect">
            <a:avLst/>
          </a:prstGeom>
          <a:solidFill>
            <a:srgbClr val="F0AD00">
              <a:alpha val="50195"/>
            </a:srgbClr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61" name="线条"/>
          <p:cNvSpPr/>
          <p:nvPr/>
        </p:nvSpPr>
        <p:spPr>
          <a:xfrm>
            <a:off x="6508749" y="2017713"/>
            <a:ext cx="196851" cy="255587"/>
          </a:xfrm>
          <a:prstGeom prst="line">
            <a:avLst/>
          </a:prstGeom>
          <a:ln w="38100">
            <a:solidFill>
              <a:srgbClr val="0066FF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62" name="W"/>
          <p:cNvSpPr/>
          <p:nvPr/>
        </p:nvSpPr>
        <p:spPr>
          <a:xfrm>
            <a:off x="6096000" y="2012950"/>
            <a:ext cx="31990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828761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线条"/>
          <p:cNvSpPr/>
          <p:nvPr/>
        </p:nvSpPr>
        <p:spPr>
          <a:xfrm>
            <a:off x="3276600" y="3628999"/>
            <a:ext cx="1600200" cy="1447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12505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65" name="矩形"/>
          <p:cNvSpPr/>
          <p:nvPr/>
        </p:nvSpPr>
        <p:spPr>
          <a:xfrm>
            <a:off x="3003550" y="4351313"/>
            <a:ext cx="485775" cy="469901"/>
          </a:xfrm>
          <a:prstGeom prst="rect">
            <a:avLst/>
          </a:prstGeom>
          <a:solidFill>
            <a:srgbClr val="F0AD00">
              <a:alpha val="50195"/>
            </a:srgbClr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66" name="Feature detection:  the ma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detection:  the math</a:t>
            </a:r>
          </a:p>
        </p:txBody>
      </p:sp>
      <p:pic>
        <p:nvPicPr>
          <p:cNvPr id="667" name="image32.png" descr="im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029841"/>
            <a:ext cx="6503989" cy="1022351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This can be rewritten:"/>
          <p:cNvSpPr/>
          <p:nvPr/>
        </p:nvSpPr>
        <p:spPr>
          <a:xfrm>
            <a:off x="685800" y="1559198"/>
            <a:ext cx="8229600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This can be rewritten:</a:t>
            </a:r>
          </a:p>
          <a:p>
            <a:pPr marL="342900" indent="-342900">
              <a:spcBef>
                <a:spcPts val="4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spcBef>
                <a:spcPts val="4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spcBef>
                <a:spcPts val="4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spcBef>
                <a:spcPts val="4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spcBef>
                <a:spcPts val="4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spcBef>
                <a:spcPts val="4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69" name="线条"/>
          <p:cNvSpPr/>
          <p:nvPr/>
        </p:nvSpPr>
        <p:spPr>
          <a:xfrm rot="16200000">
            <a:off x="5219700" y="2023491"/>
            <a:ext cx="457200" cy="2209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33"/>
                  <a:pt x="10800" y="21228"/>
                </a:cubicBezTo>
                <a:lnTo>
                  <a:pt x="10800" y="11172"/>
                </a:lnTo>
                <a:cubicBezTo>
                  <a:pt x="10800" y="10967"/>
                  <a:pt x="5965" y="10800"/>
                  <a:pt x="0" y="10800"/>
                </a:cubicBezTo>
                <a:cubicBezTo>
                  <a:pt x="5965" y="10800"/>
                  <a:pt x="10800" y="10633"/>
                  <a:pt x="10800" y="10428"/>
                </a:cubicBezTo>
                <a:lnTo>
                  <a:pt x="10800" y="372"/>
                </a:lnTo>
                <a:cubicBezTo>
                  <a:pt x="10800" y="167"/>
                  <a:pt x="15635" y="0"/>
                  <a:pt x="21600" y="0"/>
                </a:cubicBezTo>
              </a:path>
            </a:pathLst>
          </a:custGeom>
          <a:ln w="28575">
            <a:solidFill>
              <a:srgbClr val="0066FF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670" name="image33.png" descr="image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456235"/>
            <a:ext cx="457200" cy="404814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For the example above…"/>
          <p:cNvSpPr/>
          <p:nvPr/>
        </p:nvSpPr>
        <p:spPr>
          <a:xfrm>
            <a:off x="685800" y="4987428"/>
            <a:ext cx="7772400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For the example above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can move the center of the yellow window to anywhere on the blue unit circle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Which directions will result in the largest and smallest E values?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 can find these directions by looking at the eigenvectors of </a:t>
            </a:r>
            <a:r>
              <a:rPr i="1" dirty="0"/>
              <a:t>H</a:t>
            </a:r>
          </a:p>
        </p:txBody>
      </p:sp>
      <p:sp>
        <p:nvSpPr>
          <p:cNvPr id="672" name="圆形"/>
          <p:cNvSpPr/>
          <p:nvPr/>
        </p:nvSpPr>
        <p:spPr>
          <a:xfrm>
            <a:off x="3200400" y="4543399"/>
            <a:ext cx="76200" cy="76201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73" name="圆形"/>
          <p:cNvSpPr/>
          <p:nvPr/>
        </p:nvSpPr>
        <p:spPr>
          <a:xfrm>
            <a:off x="2743200" y="4086199"/>
            <a:ext cx="990600" cy="990601"/>
          </a:xfrm>
          <a:prstGeom prst="ellipse">
            <a:avLst/>
          </a:prstGeom>
          <a:ln w="28575">
            <a:solidFill>
              <a:srgbClr val="0066FF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74" name="矩形"/>
          <p:cNvSpPr/>
          <p:nvPr/>
        </p:nvSpPr>
        <p:spPr>
          <a:xfrm>
            <a:off x="7727950" y="4503713"/>
            <a:ext cx="485775" cy="469901"/>
          </a:xfrm>
          <a:prstGeom prst="rect">
            <a:avLst/>
          </a:prstGeom>
          <a:solidFill>
            <a:srgbClr val="F0AD00">
              <a:alpha val="50195"/>
            </a:srgbClr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75" name="圆形"/>
          <p:cNvSpPr/>
          <p:nvPr/>
        </p:nvSpPr>
        <p:spPr>
          <a:xfrm>
            <a:off x="7924800" y="4695799"/>
            <a:ext cx="76200" cy="76201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76" name="圆形"/>
          <p:cNvSpPr/>
          <p:nvPr/>
        </p:nvSpPr>
        <p:spPr>
          <a:xfrm>
            <a:off x="7467600" y="4238599"/>
            <a:ext cx="990600" cy="990601"/>
          </a:xfrm>
          <a:prstGeom prst="ellipse">
            <a:avLst/>
          </a:prstGeom>
          <a:ln w="28575">
            <a:solidFill>
              <a:srgbClr val="0066FF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cxnSp>
        <p:nvCxnSpPr>
          <p:cNvPr id="677" name="连接线"/>
          <p:cNvCxnSpPr>
            <a:stCxn id="675" idx="0"/>
            <a:endCxn id="676" idx="0"/>
          </p:cNvCxnSpPr>
          <p:nvPr/>
        </p:nvCxnSpPr>
        <p:spPr>
          <a:xfrm>
            <a:off x="7962900" y="4733899"/>
            <a:ext cx="0" cy="1"/>
          </a:xfrm>
          <a:prstGeom prst="straightConnector1">
            <a:avLst/>
          </a:prstGeom>
          <a:ln w="57150">
            <a:solidFill>
              <a:srgbClr val="0066FF"/>
            </a:solidFill>
            <a:tailEnd type="triangle"/>
          </a:ln>
        </p:spPr>
      </p:cxnSp>
      <p:pic>
        <p:nvPicPr>
          <p:cNvPr id="678" name="image34.png" descr="image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60" y="3512370"/>
            <a:ext cx="842329" cy="9548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5307681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Quick eigenvalue/eigenvector re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000"/>
            </a:lvl1pPr>
          </a:lstStyle>
          <a:p>
            <a:r>
              <a:t>Quick eigenvalue/eigenvector review</a:t>
            </a:r>
          </a:p>
        </p:txBody>
      </p:sp>
      <p:sp>
        <p:nvSpPr>
          <p:cNvPr id="681" name="The eigenvectors of a matrix A are the vectors x that satisfy:…"/>
          <p:cNvSpPr txBox="1">
            <a:spLocks noGrp="1"/>
          </p:cNvSpPr>
          <p:nvPr>
            <p:ph type="body" idx="1"/>
          </p:nvPr>
        </p:nvSpPr>
        <p:spPr>
          <a:xfrm>
            <a:off x="251520" y="1484785"/>
            <a:ext cx="8435280" cy="4916016"/>
          </a:xfrm>
          <a:prstGeom prst="rect">
            <a:avLst/>
          </a:prstGeom>
        </p:spPr>
        <p:txBody>
          <a:bodyPr/>
          <a:lstStyle/>
          <a:p>
            <a:pPr marL="320040" indent="-201168">
              <a:buSzTx/>
              <a:buFont typeface="Wingdings 2"/>
              <a:buNone/>
              <a:defRPr sz="2800"/>
            </a:pPr>
            <a:r>
              <a:rPr dirty="0"/>
              <a:t>The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eigenvectors</a:t>
            </a:r>
            <a:r>
              <a:rPr dirty="0"/>
              <a:t> of a matrix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dirty="0"/>
              <a:t> are the vectors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dirty="0"/>
              <a:t> that satisfy:</a:t>
            </a:r>
          </a:p>
          <a:p>
            <a:pPr marL="320040" indent="-201168">
              <a:buSzTx/>
              <a:buFont typeface="Wingdings 2"/>
              <a:buNone/>
              <a:defRPr sz="2800"/>
            </a:pPr>
            <a:r>
              <a:rPr dirty="0"/>
              <a:t>The scalar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l </a:t>
            </a:r>
            <a:r>
              <a:rPr dirty="0"/>
              <a:t>is the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eigenvalue</a:t>
            </a:r>
            <a:r>
              <a:rPr dirty="0"/>
              <a:t> corresponding to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x</a:t>
            </a:r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rPr dirty="0"/>
              <a:t>The eigenvalues are found by solving:</a:t>
            </a:r>
            <a:endParaRPr sz="2800" dirty="0"/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rPr dirty="0"/>
              <a:t>In our case, </a:t>
            </a:r>
            <a:r>
              <a:rPr i="1" dirty="0"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i="1" dirty="0"/>
              <a:t> = </a:t>
            </a:r>
            <a:r>
              <a:rPr i="1" dirty="0">
                <a:latin typeface="Gill Sans"/>
                <a:ea typeface="Gill Sans"/>
                <a:cs typeface="Gill Sans"/>
                <a:sym typeface="Gill Sans"/>
              </a:rPr>
              <a:t>H</a:t>
            </a:r>
            <a:r>
              <a:rPr dirty="0"/>
              <a:t> is a 2x2 matrix, so we have</a:t>
            </a:r>
            <a:endParaRPr sz="2800" dirty="0"/>
          </a:p>
          <a:p>
            <a:pPr marL="274319" lvl="1" indent="182880">
              <a:spcBef>
                <a:spcPts val="600"/>
              </a:spcBef>
              <a:buSzTx/>
              <a:buFont typeface="Wingdings 2"/>
              <a:buNone/>
              <a:defRPr sz="2400"/>
            </a:pPr>
            <a:endParaRPr sz="2800" dirty="0"/>
          </a:p>
          <a:p>
            <a:pPr marL="731519" lvl="1" indent="-274319">
              <a:spcBef>
                <a:spcPts val="500"/>
              </a:spcBef>
              <a:buClr>
                <a:srgbClr val="60B5CC"/>
              </a:buClr>
              <a:defRPr sz="2400"/>
            </a:pPr>
            <a:r>
              <a:rPr dirty="0"/>
              <a:t>The solution:</a:t>
            </a:r>
            <a:endParaRPr sz="2800" dirty="0"/>
          </a:p>
          <a:p>
            <a:pPr marL="320040" indent="-201168">
              <a:buSzTx/>
              <a:buFont typeface="Wingdings 2"/>
              <a:buNone/>
              <a:defRPr sz="2800"/>
            </a:pPr>
            <a:endParaRPr sz="2800" dirty="0"/>
          </a:p>
          <a:p>
            <a:pPr marL="320040" indent="-201168">
              <a:buSzTx/>
              <a:buFont typeface="Wingdings 2"/>
              <a:buNone/>
              <a:defRPr sz="2800"/>
            </a:pPr>
            <a:r>
              <a:rPr dirty="0"/>
              <a:t>Once you know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dirty="0"/>
              <a:t>, you find 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dirty="0"/>
              <a:t> by solving</a:t>
            </a:r>
          </a:p>
        </p:txBody>
      </p:sp>
      <p:pic>
        <p:nvPicPr>
          <p:cNvPr id="682" name="image35.png" descr="image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62" y="1989572"/>
            <a:ext cx="1752601" cy="358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36.png" descr="image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928288"/>
            <a:ext cx="2449513" cy="38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37.png" descr="image3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263" y="3715246"/>
            <a:ext cx="2954337" cy="57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image38.png" descr="image3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527" y="4328962"/>
            <a:ext cx="5776914" cy="684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image39.png" descr="image3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288" y="5589239"/>
            <a:ext cx="3668713" cy="660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533568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线条"/>
          <p:cNvSpPr/>
          <p:nvPr/>
        </p:nvSpPr>
        <p:spPr>
          <a:xfrm>
            <a:off x="3276600" y="3022600"/>
            <a:ext cx="1600200" cy="1447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12505"/>
                </a:lnTo>
              </a:path>
            </a:pathLst>
          </a:custGeom>
          <a:ln w="41275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89" name="矩形"/>
          <p:cNvSpPr/>
          <p:nvPr/>
        </p:nvSpPr>
        <p:spPr>
          <a:xfrm>
            <a:off x="3003550" y="3744912"/>
            <a:ext cx="485775" cy="469901"/>
          </a:xfrm>
          <a:prstGeom prst="rect">
            <a:avLst/>
          </a:prstGeom>
          <a:solidFill>
            <a:srgbClr val="F0AD00">
              <a:alpha val="50195"/>
            </a:srgbClr>
          </a:solidFill>
          <a:ln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90" name="线条"/>
          <p:cNvSpPr/>
          <p:nvPr/>
        </p:nvSpPr>
        <p:spPr>
          <a:xfrm flipH="1" flipV="1">
            <a:off x="3263899" y="3481388"/>
            <a:ext cx="1589" cy="520701"/>
          </a:xfrm>
          <a:prstGeom prst="line">
            <a:avLst/>
          </a:prstGeom>
          <a:ln w="57150">
            <a:solidFill>
              <a:srgbClr val="0066FF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91" name="线条"/>
          <p:cNvSpPr/>
          <p:nvPr/>
        </p:nvSpPr>
        <p:spPr>
          <a:xfrm flipH="1" flipV="1">
            <a:off x="2743199" y="3975100"/>
            <a:ext cx="534989" cy="26989"/>
          </a:xfrm>
          <a:prstGeom prst="line">
            <a:avLst/>
          </a:prstGeom>
          <a:ln w="57150">
            <a:solidFill>
              <a:srgbClr val="0066FF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92" name="Feature detection:  the ma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detection:  the math</a:t>
            </a:r>
          </a:p>
        </p:txBody>
      </p:sp>
      <p:pic>
        <p:nvPicPr>
          <p:cNvPr id="693" name="image32.png" descr="im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416050"/>
            <a:ext cx="6503989" cy="1022350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线条"/>
          <p:cNvSpPr/>
          <p:nvPr/>
        </p:nvSpPr>
        <p:spPr>
          <a:xfrm rot="16200000">
            <a:off x="5219700" y="1409700"/>
            <a:ext cx="457200" cy="2209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33"/>
                  <a:pt x="10800" y="21228"/>
                </a:cubicBezTo>
                <a:lnTo>
                  <a:pt x="10800" y="11172"/>
                </a:lnTo>
                <a:cubicBezTo>
                  <a:pt x="10800" y="10967"/>
                  <a:pt x="5965" y="10800"/>
                  <a:pt x="0" y="10800"/>
                </a:cubicBezTo>
                <a:cubicBezTo>
                  <a:pt x="5965" y="10800"/>
                  <a:pt x="10800" y="10633"/>
                  <a:pt x="10800" y="10428"/>
                </a:cubicBezTo>
                <a:lnTo>
                  <a:pt x="10800" y="372"/>
                </a:lnTo>
                <a:cubicBezTo>
                  <a:pt x="10800" y="167"/>
                  <a:pt x="15635" y="0"/>
                  <a:pt x="21600" y="0"/>
                </a:cubicBezTo>
              </a:path>
            </a:pathLst>
          </a:custGeom>
          <a:ln w="28575">
            <a:solidFill>
              <a:srgbClr val="0066FF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695" name="image33.png" descr="image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717800"/>
            <a:ext cx="457200" cy="404814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Eigenvalues and eigenvectors of H…"/>
          <p:cNvSpPr/>
          <p:nvPr/>
        </p:nvSpPr>
        <p:spPr>
          <a:xfrm>
            <a:off x="685800" y="4438332"/>
            <a:ext cx="7772400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Eigenvalues and eigenvectors of H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Define shifts with the smallest and largest change (E value)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x</a:t>
            </a:r>
            <a:r>
              <a:rPr sz="2000" baseline="-25000" dirty="0"/>
              <a:t>+</a:t>
            </a:r>
            <a:r>
              <a:rPr sz="2000" dirty="0"/>
              <a:t> = direction of largest increase in E. 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2000" dirty="0"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sz="2000" baseline="-25000" dirty="0"/>
              <a:t>+</a:t>
            </a:r>
            <a:r>
              <a:rPr sz="2000" dirty="0">
                <a:latin typeface="Arial"/>
                <a:ea typeface="Arial"/>
                <a:cs typeface="Arial"/>
                <a:sym typeface="Arial"/>
              </a:rPr>
              <a:t> = amount of increase in direction x</a:t>
            </a:r>
            <a:r>
              <a:rPr sz="2000" baseline="-25000" dirty="0">
                <a:latin typeface="Arial"/>
                <a:ea typeface="Arial"/>
                <a:cs typeface="Arial"/>
                <a:sym typeface="Arial"/>
              </a:rPr>
              <a:t>+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x</a:t>
            </a:r>
            <a:r>
              <a:rPr sz="2000" baseline="-25000" dirty="0"/>
              <a:t>-</a:t>
            </a:r>
            <a:r>
              <a:rPr sz="2000" dirty="0"/>
              <a:t> = direction of smallest increase in E. 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2000" dirty="0"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sz="2000" dirty="0"/>
              <a:t>-</a:t>
            </a:r>
            <a:r>
              <a:rPr sz="2000" dirty="0">
                <a:latin typeface="Arial"/>
                <a:ea typeface="Arial"/>
                <a:cs typeface="Arial"/>
                <a:sym typeface="Arial"/>
              </a:rPr>
              <a:t> = amount of increase in direction x</a:t>
            </a:r>
            <a:r>
              <a:rPr lang="en-US" sz="2000" baseline="-25000" dirty="0">
                <a:latin typeface="Arial"/>
                <a:ea typeface="Arial"/>
                <a:cs typeface="Arial"/>
                <a:sym typeface="Arial"/>
              </a:rPr>
              <a:t>-</a:t>
            </a:r>
            <a:endParaRPr sz="2000" baseline="-25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圆形"/>
          <p:cNvSpPr/>
          <p:nvPr/>
        </p:nvSpPr>
        <p:spPr>
          <a:xfrm>
            <a:off x="3200400" y="3937000"/>
            <a:ext cx="76200" cy="76200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98" name="圆形"/>
          <p:cNvSpPr/>
          <p:nvPr/>
        </p:nvSpPr>
        <p:spPr>
          <a:xfrm>
            <a:off x="2743200" y="3479800"/>
            <a:ext cx="990600" cy="990600"/>
          </a:xfrm>
          <a:prstGeom prst="ellipse">
            <a:avLst/>
          </a:prstGeom>
          <a:ln w="28575">
            <a:solidFill>
              <a:srgbClr val="0066FF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99" name="x-"/>
          <p:cNvSpPr/>
          <p:nvPr/>
        </p:nvSpPr>
        <p:spPr>
          <a:xfrm>
            <a:off x="2743200" y="3054350"/>
            <a:ext cx="332703" cy="394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defRPr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x</a:t>
            </a:r>
            <a:r>
              <a:rPr baseline="-25000"/>
              <a:t>-</a:t>
            </a:r>
          </a:p>
        </p:txBody>
      </p:sp>
      <p:sp>
        <p:nvSpPr>
          <p:cNvPr id="700" name="x+"/>
          <p:cNvSpPr/>
          <p:nvPr/>
        </p:nvSpPr>
        <p:spPr>
          <a:xfrm>
            <a:off x="2286000" y="3816350"/>
            <a:ext cx="370952" cy="394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defRPr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x</a:t>
            </a:r>
            <a:r>
              <a:rPr baseline="-25000"/>
              <a:t>+</a:t>
            </a:r>
          </a:p>
        </p:txBody>
      </p:sp>
      <p:pic>
        <p:nvPicPr>
          <p:cNvPr id="701" name="image40.png" descr="image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62" y="5635625"/>
            <a:ext cx="2217738" cy="688975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圆形"/>
          <p:cNvSpPr/>
          <p:nvPr/>
        </p:nvSpPr>
        <p:spPr>
          <a:xfrm>
            <a:off x="3205808" y="2993334"/>
            <a:ext cx="76201" cy="76201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706" name="image34.png" descr="image3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689" y="2837925"/>
            <a:ext cx="830261" cy="9411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94970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3" name="Text Box 3"/>
          <p:cNvSpPr txBox="1"/>
          <p:nvPr/>
        </p:nvSpPr>
        <p:spPr>
          <a:xfrm>
            <a:off x="399597" y="2065022"/>
            <a:ext cx="224016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600"/>
              </a:spcBef>
              <a:defRPr sz="2800"/>
            </a:lvl1pPr>
          </a:lstStyle>
          <a:p>
            <a:r>
              <a:t>Sine function</a:t>
            </a:r>
          </a:p>
        </p:txBody>
      </p:sp>
      <p:pic>
        <p:nvPicPr>
          <p:cNvPr id="1194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72" y="2101551"/>
            <a:ext cx="3065464" cy="558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Text Box 5"/>
          <p:cNvSpPr txBox="1"/>
          <p:nvPr/>
        </p:nvSpPr>
        <p:spPr>
          <a:xfrm>
            <a:off x="611832" y="2650191"/>
            <a:ext cx="8208642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1600"/>
              </a:spcBef>
              <a:defRPr sz="2800"/>
            </a:lvl1pPr>
          </a:lstStyle>
          <a:p>
            <a:r>
              <a:rPr dirty="0"/>
              <a:t>——Simple periodic phenomena, simple harmonic vibration.</a:t>
            </a:r>
          </a:p>
        </p:txBody>
      </p:sp>
      <p:pic>
        <p:nvPicPr>
          <p:cNvPr id="1196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28" y="4653136"/>
            <a:ext cx="5205413" cy="1008064"/>
          </a:xfrm>
          <a:prstGeom prst="rect">
            <a:avLst/>
          </a:prstGeom>
          <a:ln w="12700">
            <a:miter lim="400000"/>
          </a:ln>
        </p:spPr>
      </p:pic>
      <p:sp>
        <p:nvSpPr>
          <p:cNvPr id="1197" name="Text Box 14"/>
          <p:cNvSpPr txBox="1"/>
          <p:nvPr/>
        </p:nvSpPr>
        <p:spPr>
          <a:xfrm>
            <a:off x="611831" y="3490614"/>
            <a:ext cx="7848601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600"/>
              </a:spcBef>
              <a:defRPr sz="2800"/>
            </a:lvl1pPr>
          </a:lstStyle>
          <a:p>
            <a:r>
              <a:t>One periodic movement, can be decomposed into a combination of simple harmonic vibrations:</a:t>
            </a:r>
          </a:p>
        </p:txBody>
      </p:sp>
      <p:grpSp>
        <p:nvGrpSpPr>
          <p:cNvPr id="1200" name="TextBox 2"/>
          <p:cNvGrpSpPr/>
          <p:nvPr/>
        </p:nvGrpSpPr>
        <p:grpSpPr>
          <a:xfrm>
            <a:off x="2639757" y="5733255"/>
            <a:ext cx="3780557" cy="714684"/>
            <a:chOff x="0" y="0"/>
            <a:chExt cx="3780556" cy="714683"/>
          </a:xfrm>
        </p:grpSpPr>
        <p:sp>
          <p:nvSpPr>
            <p:cNvPr id="1198" name="矩形"/>
            <p:cNvSpPr/>
            <p:nvPr/>
          </p:nvSpPr>
          <p:spPr>
            <a:xfrm>
              <a:off x="-1" y="-1"/>
              <a:ext cx="3780558" cy="714685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9" name="文本"/>
            <p:cNvSpPr txBox="1"/>
            <p:nvPr/>
          </p:nvSpPr>
          <p:spPr>
            <a:xfrm>
              <a:off x="-1" y="-1"/>
              <a:ext cx="378055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47235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9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0" name="image41.tif" descr="image4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840034"/>
            <a:ext cx="8593168" cy="5642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33.png" descr="image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226705"/>
            <a:ext cx="457200" cy="404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33.png" descr="image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278188"/>
            <a:ext cx="457200" cy="404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33.png" descr="image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085184"/>
            <a:ext cx="457200" cy="404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33.png" descr="image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223986"/>
            <a:ext cx="457200" cy="4048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95457088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Feature detection:  the ma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detection:  the math</a:t>
            </a:r>
          </a:p>
        </p:txBody>
      </p:sp>
      <p:grpSp>
        <p:nvGrpSpPr>
          <p:cNvPr id="719" name="成组"/>
          <p:cNvGrpSpPr/>
          <p:nvPr/>
        </p:nvGrpSpPr>
        <p:grpSpPr>
          <a:xfrm>
            <a:off x="385190" y="1482724"/>
            <a:ext cx="8229601" cy="5257801"/>
            <a:chOff x="0" y="0"/>
            <a:chExt cx="8229600" cy="5257800"/>
          </a:xfrm>
        </p:grpSpPr>
        <p:sp>
          <p:nvSpPr>
            <p:cNvPr id="717" name="矩形"/>
            <p:cNvSpPr/>
            <p:nvPr/>
          </p:nvSpPr>
          <p:spPr>
            <a:xfrm>
              <a:off x="0" y="0"/>
              <a:ext cx="8229600" cy="52578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718" name="文本"/>
            <p:cNvSpPr/>
            <p:nvPr/>
          </p:nvSpPr>
          <p:spPr>
            <a:xfrm>
              <a:off x="0" y="0"/>
              <a:ext cx="8229600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 </a:t>
              </a:r>
            </a:p>
          </p:txBody>
        </p:sp>
      </p:grpSp>
      <p:pic>
        <p:nvPicPr>
          <p:cNvPr id="720" name="image42.png" descr="image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0" y="3789040"/>
            <a:ext cx="2376266" cy="2376265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pic>
        <p:nvPicPr>
          <p:cNvPr id="721" name="image43.png" descr="image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5" y="3789040"/>
            <a:ext cx="2448273" cy="2448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image44.png" descr="image4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99" y="3789040"/>
            <a:ext cx="2448273" cy="2448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3" name="image45.png" descr="image4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250" y="6364287"/>
            <a:ext cx="539750" cy="493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image46.png" descr="image4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232" y="6334199"/>
            <a:ext cx="539750" cy="358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image47.png" descr="image4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6381750"/>
            <a:ext cx="269875" cy="3587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框 2"/>
          <p:cNvSpPr txBox="1"/>
          <p:nvPr/>
        </p:nvSpPr>
        <p:spPr>
          <a:xfrm>
            <a:off x="7199982" y="6309320"/>
            <a:ext cx="162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&gt;threshold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11769531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Feature detection 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detection summary</a:t>
            </a:r>
          </a:p>
        </p:txBody>
      </p:sp>
      <p:pic>
        <p:nvPicPr>
          <p:cNvPr id="728" name="image46.png" descr="im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6383337"/>
            <a:ext cx="539750" cy="358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image44.png" descr="image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2762250" cy="276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48.png" descr="image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524250"/>
            <a:ext cx="2566989" cy="264795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正方形"/>
          <p:cNvSpPr/>
          <p:nvPr/>
        </p:nvSpPr>
        <p:spPr>
          <a:xfrm>
            <a:off x="6524625" y="4410075"/>
            <a:ext cx="228600" cy="228600"/>
          </a:xfrm>
          <a:prstGeom prst="rect">
            <a:avLst/>
          </a:prstGeom>
          <a:ln w="1270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732" name="线条"/>
          <p:cNvSpPr/>
          <p:nvPr/>
        </p:nvSpPr>
        <p:spPr>
          <a:xfrm flipH="1" flipV="1">
            <a:off x="4624388" y="3524250"/>
            <a:ext cx="2128837" cy="885825"/>
          </a:xfrm>
          <a:prstGeom prst="line">
            <a:avLst/>
          </a:prstGeom>
          <a:ln w="28575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33" name="线条"/>
          <p:cNvSpPr/>
          <p:nvPr/>
        </p:nvSpPr>
        <p:spPr>
          <a:xfrm flipH="1">
            <a:off x="4624388" y="4638675"/>
            <a:ext cx="2128838" cy="1533525"/>
          </a:xfrm>
          <a:prstGeom prst="line">
            <a:avLst/>
          </a:prstGeom>
          <a:ln w="28575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34" name="Here’s what you do…"/>
          <p:cNvSpPr/>
          <p:nvPr/>
        </p:nvSpPr>
        <p:spPr>
          <a:xfrm>
            <a:off x="685800" y="1412775"/>
            <a:ext cx="7772400" cy="2378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Here’s what you do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Compute the gradient at each point in the image</a:t>
            </a:r>
            <a:endParaRPr sz="2000" dirty="0"/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Create the </a:t>
            </a:r>
            <a:r>
              <a:rPr i="1" dirty="0"/>
              <a:t>H</a:t>
            </a:r>
            <a:r>
              <a:rPr dirty="0"/>
              <a:t> matrix from the entries in the gradient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Compute the eigenvalues. 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Find points with large response (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25000" dirty="0">
                <a:latin typeface="Gill Sans Light"/>
                <a:ea typeface="Gill Sans Light"/>
                <a:cs typeface="Gill Sans Light"/>
                <a:sym typeface="Gill Sans Light"/>
              </a:rPr>
              <a:t>-</a:t>
            </a:r>
            <a:r>
              <a:rPr dirty="0"/>
              <a:t> &gt; threshold)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Choose those points where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baseline="-25000" dirty="0">
                <a:latin typeface="Gill Sans Light"/>
                <a:ea typeface="Gill Sans Light"/>
                <a:cs typeface="Gill Sans Light"/>
                <a:sym typeface="Gill Sans Light"/>
              </a:rPr>
              <a:t>- </a:t>
            </a:r>
            <a:r>
              <a:rPr dirty="0"/>
              <a:t>is a local maximum as features</a:t>
            </a:r>
          </a:p>
        </p:txBody>
      </p:sp>
      <p:sp>
        <p:nvSpPr>
          <p:cNvPr id="735" name="矩形"/>
          <p:cNvSpPr/>
          <p:nvPr/>
        </p:nvSpPr>
        <p:spPr>
          <a:xfrm>
            <a:off x="1066800" y="3083560"/>
            <a:ext cx="6864350" cy="304800"/>
          </a:xfrm>
          <a:prstGeom prst="rect">
            <a:avLst/>
          </a:prstGeom>
          <a:ln w="28575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117000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The Harris op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Harris operator</a:t>
            </a:r>
          </a:p>
        </p:txBody>
      </p:sp>
      <p:sp>
        <p:nvSpPr>
          <p:cNvPr id="738" name="λ- is a variant of the “Harris operator” for feature detection…"/>
          <p:cNvSpPr/>
          <p:nvPr/>
        </p:nvSpPr>
        <p:spPr>
          <a:xfrm>
            <a:off x="254000" y="1627583"/>
            <a:ext cx="8636000" cy="461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spcBef>
                <a:spcPts val="400"/>
              </a:spcBef>
              <a:defRPr sz="20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2400" dirty="0"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sz="2400" baseline="-25000" dirty="0"/>
              <a:t>- </a:t>
            </a:r>
            <a:r>
              <a:rPr sz="2400" dirty="0">
                <a:latin typeface="Arial"/>
                <a:ea typeface="Arial"/>
                <a:cs typeface="Arial"/>
                <a:sym typeface="Arial"/>
              </a:rPr>
              <a:t>is a variant of the “Harris operator” for feature detection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The </a:t>
            </a:r>
            <a:r>
              <a:rPr sz="2400" i="1" dirty="0"/>
              <a:t>trace</a:t>
            </a:r>
            <a:r>
              <a:rPr sz="2400" dirty="0"/>
              <a:t> is the sum of the diagonals, i.e., </a:t>
            </a:r>
            <a:r>
              <a:rPr sz="2400" i="1" dirty="0"/>
              <a:t>trace(H) = h</a:t>
            </a:r>
            <a:r>
              <a:rPr sz="2400" i="1" baseline="-25000" dirty="0"/>
              <a:t>11</a:t>
            </a:r>
            <a:r>
              <a:rPr sz="2400" i="1" dirty="0"/>
              <a:t> + h</a:t>
            </a:r>
            <a:r>
              <a:rPr sz="2400" i="1" baseline="-25000" dirty="0"/>
              <a:t>22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Very similar to </a:t>
            </a:r>
            <a:r>
              <a:rPr sz="2400" dirty="0"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sz="2400" baseline="-25000" dirty="0">
                <a:latin typeface="Gill Sans Light"/>
                <a:ea typeface="Gill Sans Light"/>
                <a:cs typeface="Gill Sans Light"/>
                <a:sym typeface="Gill Sans Light"/>
              </a:rPr>
              <a:t>- </a:t>
            </a:r>
            <a:r>
              <a:rPr sz="2400" dirty="0"/>
              <a:t>but less expensive (no square root)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Called the “Harris Corner Detector” or “Harris Operator”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Lots of other detectors, this is one of the most popular</a:t>
            </a:r>
          </a:p>
        </p:txBody>
      </p:sp>
      <p:pic>
        <p:nvPicPr>
          <p:cNvPr id="739" name="image49.png" descr="image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2165510"/>
            <a:ext cx="1892300" cy="7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image50.png" descr="image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443" y="3056655"/>
            <a:ext cx="2881312" cy="7762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2726527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The Harris op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Harris operator</a:t>
            </a:r>
          </a:p>
        </p:txBody>
      </p:sp>
      <p:pic>
        <p:nvPicPr>
          <p:cNvPr id="743" name="image46.png" descr="im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0" y="5127625"/>
            <a:ext cx="539750" cy="358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image44.png" descr="image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943350"/>
            <a:ext cx="2762250" cy="276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image48.png" descr="image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38600"/>
            <a:ext cx="2566989" cy="264795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正方形"/>
          <p:cNvSpPr/>
          <p:nvPr/>
        </p:nvSpPr>
        <p:spPr>
          <a:xfrm>
            <a:off x="5305425" y="4924425"/>
            <a:ext cx="228600" cy="228600"/>
          </a:xfrm>
          <a:prstGeom prst="rect">
            <a:avLst/>
          </a:prstGeom>
          <a:ln w="1270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747" name="线条"/>
          <p:cNvSpPr/>
          <p:nvPr/>
        </p:nvSpPr>
        <p:spPr>
          <a:xfrm flipH="1" flipV="1">
            <a:off x="3405188" y="4038600"/>
            <a:ext cx="2128837" cy="885825"/>
          </a:xfrm>
          <a:prstGeom prst="line">
            <a:avLst/>
          </a:prstGeom>
          <a:ln w="28575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48" name="线条"/>
          <p:cNvSpPr/>
          <p:nvPr/>
        </p:nvSpPr>
        <p:spPr>
          <a:xfrm flipH="1">
            <a:off x="3405188" y="5153025"/>
            <a:ext cx="2128838" cy="1533525"/>
          </a:xfrm>
          <a:prstGeom prst="line">
            <a:avLst/>
          </a:prstGeom>
          <a:ln w="28575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749" name="image51.png" descr="image5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212" y="1066800"/>
            <a:ext cx="2744788" cy="2744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52.png" descr="image5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" y="1066800"/>
            <a:ext cx="2457450" cy="273050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正方形"/>
          <p:cNvSpPr/>
          <p:nvPr/>
        </p:nvSpPr>
        <p:spPr>
          <a:xfrm>
            <a:off x="5305425" y="2028825"/>
            <a:ext cx="228600" cy="228600"/>
          </a:xfrm>
          <a:prstGeom prst="rect">
            <a:avLst/>
          </a:prstGeom>
          <a:ln w="1270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752" name="线条"/>
          <p:cNvSpPr/>
          <p:nvPr/>
        </p:nvSpPr>
        <p:spPr>
          <a:xfrm flipH="1" flipV="1">
            <a:off x="3405188" y="1142999"/>
            <a:ext cx="2128837" cy="885826"/>
          </a:xfrm>
          <a:prstGeom prst="line">
            <a:avLst/>
          </a:prstGeom>
          <a:ln w="28575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53" name="线条"/>
          <p:cNvSpPr/>
          <p:nvPr/>
        </p:nvSpPr>
        <p:spPr>
          <a:xfrm flipH="1">
            <a:off x="3405188" y="2257425"/>
            <a:ext cx="2128838" cy="1533525"/>
          </a:xfrm>
          <a:prstGeom prst="line">
            <a:avLst/>
          </a:prstGeom>
          <a:ln w="28575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54" name="Harris  operator"/>
          <p:cNvSpPr/>
          <p:nvPr/>
        </p:nvSpPr>
        <p:spPr>
          <a:xfrm>
            <a:off x="7696200" y="2133600"/>
            <a:ext cx="955586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Harris </a:t>
            </a:r>
            <a:br/>
            <a:r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2326775595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image53-filtered.jpeg" descr="image53-filtere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153400" cy="5272088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Harris detector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Harris detector example</a:t>
            </a:r>
          </a:p>
        </p:txBody>
      </p:sp>
    </p:spTree>
    <p:extLst>
      <p:ext uri="{BB962C8B-B14F-4D97-AF65-F5344CB8AC3E}">
        <p14:creationId xmlns:p14="http://schemas.microsoft.com/office/powerpoint/2010/main" val="1722913114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image54.jpeg" descr="image5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153400" cy="5268913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80789597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image55-filtered.jpeg" descr="image55-filtere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9080"/>
            <a:ext cx="8153400" cy="525145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81227190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image56-filtered.jpeg" descr="image56-filtere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62888"/>
            <a:ext cx="8153400" cy="5278438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Harris features (in re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Harris features (in red)</a:t>
            </a:r>
          </a:p>
        </p:txBody>
      </p:sp>
      <p:sp>
        <p:nvSpPr>
          <p:cNvPr id="767" name="The tops of the horns are detected in both images"/>
          <p:cNvSpPr/>
          <p:nvPr/>
        </p:nvSpPr>
        <p:spPr>
          <a:xfrm>
            <a:off x="1371599" y="6396037"/>
            <a:ext cx="6105189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The tops of the horns are detected in both images</a:t>
            </a:r>
          </a:p>
        </p:txBody>
      </p:sp>
    </p:spTree>
    <p:extLst>
      <p:ext uri="{BB962C8B-B14F-4D97-AF65-F5344CB8AC3E}">
        <p14:creationId xmlns:p14="http://schemas.microsoft.com/office/powerpoint/2010/main" val="1940015537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ome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properties</a:t>
            </a:r>
          </a:p>
        </p:txBody>
      </p:sp>
      <p:pic>
        <p:nvPicPr>
          <p:cNvPr id="792" name="image57.tif" descr="image5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70" y="1545737"/>
            <a:ext cx="7315145" cy="4975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58532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Rectangle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Examples</a:t>
            </a:r>
          </a:p>
        </p:txBody>
      </p:sp>
      <p:pic>
        <p:nvPicPr>
          <p:cNvPr id="120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7239000" cy="48450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7710595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95" name="image58.pdf" descr="image5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7" y="1806220"/>
            <a:ext cx="6397652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image59.tif" descr="image59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32" y="1806220"/>
            <a:ext cx="7528888" cy="47812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162999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9" name="正文"/>
          <p:cNvSpPr txBox="1">
            <a:spLocks noGrp="1"/>
          </p:cNvSpPr>
          <p:nvPr>
            <p:ph type="body" idx="1"/>
          </p:nvPr>
        </p:nvSpPr>
        <p:spPr>
          <a:xfrm>
            <a:off x="457200" y="1647175"/>
            <a:ext cx="8229600" cy="462561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800" name="image60.pdf" descr="image6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82511"/>
            <a:ext cx="4366652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image61.tif" descr="image6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892" y="2292682"/>
            <a:ext cx="6601920" cy="43544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940834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04" name="image62.tif" descr="image6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8" y="1408176"/>
            <a:ext cx="8264684" cy="47993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4264341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7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08" name="image63.tif" descr="image6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5998"/>
            <a:ext cx="8065008" cy="60385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0158567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1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2" name="image64.tif" descr="image6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67015"/>
            <a:ext cx="8320761" cy="61892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3931328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5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6" name="image65.tif" descr="image6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7626"/>
            <a:ext cx="8155849" cy="61460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4716053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9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20" name="image66.tif" descr="image6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81221"/>
            <a:ext cx="8179977" cy="61116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3328133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24" name="image67.tif" descr="image6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372545"/>
            <a:ext cx="8083296" cy="60252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673627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cale Invariant Detectors"/>
          <p:cNvSpPr txBox="1">
            <a:spLocks noGrp="1"/>
          </p:cNvSpPr>
          <p:nvPr>
            <p:ph type="title" idx="4294967295"/>
          </p:nvPr>
        </p:nvSpPr>
        <p:spPr>
          <a:xfrm>
            <a:off x="685800" y="304799"/>
            <a:ext cx="7772400" cy="11430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Scale Invariant Detectors</a:t>
            </a:r>
          </a:p>
        </p:txBody>
      </p:sp>
      <p:sp>
        <p:nvSpPr>
          <p:cNvPr id="1001" name="Harris-Laplacian1 Find local maximum of:…"/>
          <p:cNvSpPr txBox="1">
            <a:spLocks noGrp="1"/>
          </p:cNvSpPr>
          <p:nvPr>
            <p:ph type="body" sz="quarter" idx="4294967295"/>
          </p:nvPr>
        </p:nvSpPr>
        <p:spPr>
          <a:xfrm>
            <a:off x="584200" y="1295400"/>
            <a:ext cx="3683000" cy="13350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buSzPct val="100000"/>
              <a:defRPr sz="2400">
                <a:solidFill>
                  <a:srgbClr val="0133CC"/>
                </a:solidFill>
              </a:defRPr>
            </a:pPr>
            <a:r>
              <a:t>Harris-Laplacian</a:t>
            </a:r>
            <a:r>
              <a:rPr baseline="30000">
                <a:solidFill>
                  <a:srgbClr val="000000"/>
                </a:solidFill>
              </a:rPr>
              <a:t>1</a:t>
            </a:r>
            <a:br>
              <a:rPr baseline="30000">
                <a:solidFill>
                  <a:srgbClr val="000000"/>
                </a:solidFill>
              </a:rPr>
            </a:br>
            <a:r>
              <a:rPr sz="1600" i="1">
                <a:solidFill>
                  <a:srgbClr val="000000"/>
                </a:solidFill>
              </a:rPr>
              <a:t>Find local maximum of:</a:t>
            </a:r>
            <a:endParaRPr sz="1600" i="1"/>
          </a:p>
          <a:p>
            <a:pPr marL="669925" lvl="1" indent="-325437">
              <a:lnSpc>
                <a:spcPct val="90000"/>
              </a:lnSpc>
              <a:spcBef>
                <a:spcPts val="0"/>
              </a:spcBef>
              <a:buClr>
                <a:srgbClr val="3B812F"/>
              </a:buClr>
              <a:defRPr sz="1600"/>
            </a:pPr>
            <a:r>
              <a:t>Harris corner detector in space (image coordinates)</a:t>
            </a:r>
          </a:p>
          <a:p>
            <a:pPr marL="669925" lvl="1" indent="-325437">
              <a:lnSpc>
                <a:spcPct val="90000"/>
              </a:lnSpc>
              <a:spcBef>
                <a:spcPts val="0"/>
              </a:spcBef>
              <a:buClr>
                <a:srgbClr val="3B812F"/>
              </a:buClr>
              <a:defRPr sz="1600"/>
            </a:pPr>
            <a:r>
              <a:t>Laplacian in scale</a:t>
            </a:r>
          </a:p>
        </p:txBody>
      </p:sp>
      <p:sp>
        <p:nvSpPr>
          <p:cNvPr id="1002" name="线条"/>
          <p:cNvSpPr/>
          <p:nvPr/>
        </p:nvSpPr>
        <p:spPr>
          <a:xfrm>
            <a:off x="1295399" y="5486400"/>
            <a:ext cx="6664326" cy="1587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03" name="1 K.Mikolajczyk, C.Schmid. “Indexing Based on Scale Invariant Interest Points”. ICCV 2001 2 D.Lowe. “Distinctive Image Features from Scale-Invariant Keypoints”. IJCV 2004"/>
          <p:cNvSpPr txBox="1"/>
          <p:nvPr/>
        </p:nvSpPr>
        <p:spPr>
          <a:xfrm>
            <a:off x="330200" y="5586412"/>
            <a:ext cx="76795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baseline="30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 </a:t>
            </a:r>
            <a:r>
              <a:rPr baseline="0"/>
              <a:t>K.Mikolajczyk, C.Schmid. “Indexing Based on Scale Invariant Interest Points”. ICCV 2001</a:t>
            </a:r>
            <a:br>
              <a:rPr baseline="0"/>
            </a:br>
            <a:r>
              <a:t>2 </a:t>
            </a:r>
            <a:r>
              <a:rPr baseline="0"/>
              <a:t>D.Lowe. “Distinctive Image Features from Scale-Invariant Keypoints”. IJCV 2004</a:t>
            </a:r>
          </a:p>
        </p:txBody>
      </p:sp>
      <p:sp>
        <p:nvSpPr>
          <p:cNvPr id="1004" name="形状"/>
          <p:cNvSpPr/>
          <p:nvPr/>
        </p:nvSpPr>
        <p:spPr>
          <a:xfrm>
            <a:off x="5321300" y="2308225"/>
            <a:ext cx="2333625" cy="247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lnTo>
                  <a:pt x="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9900">
              <a:alpha val="50195"/>
            </a:srgbClr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05" name="线条"/>
          <p:cNvSpPr/>
          <p:nvPr/>
        </p:nvSpPr>
        <p:spPr>
          <a:xfrm flipV="1">
            <a:off x="4932362" y="1714500"/>
            <a:ext cx="1" cy="939800"/>
          </a:xfrm>
          <a:prstGeom prst="line">
            <a:avLst/>
          </a:prstGeom>
          <a:ln w="19050"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06" name="线条"/>
          <p:cNvSpPr/>
          <p:nvPr/>
        </p:nvSpPr>
        <p:spPr>
          <a:xfrm>
            <a:off x="4932362" y="2654300"/>
            <a:ext cx="2500313" cy="0"/>
          </a:xfrm>
          <a:prstGeom prst="line">
            <a:avLst/>
          </a:prstGeom>
          <a:ln w="19050"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07" name="线条"/>
          <p:cNvSpPr/>
          <p:nvPr/>
        </p:nvSpPr>
        <p:spPr>
          <a:xfrm flipV="1">
            <a:off x="4932362" y="2298700"/>
            <a:ext cx="773113" cy="355600"/>
          </a:xfrm>
          <a:prstGeom prst="line">
            <a:avLst/>
          </a:prstGeom>
          <a:ln w="19050"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08" name="scale"/>
          <p:cNvSpPr txBox="1"/>
          <p:nvPr/>
        </p:nvSpPr>
        <p:spPr>
          <a:xfrm>
            <a:off x="4535234" y="1295400"/>
            <a:ext cx="713295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scale</a:t>
            </a:r>
          </a:p>
        </p:txBody>
      </p:sp>
      <p:sp>
        <p:nvSpPr>
          <p:cNvPr id="1009" name="x"/>
          <p:cNvSpPr txBox="1"/>
          <p:nvPr/>
        </p:nvSpPr>
        <p:spPr>
          <a:xfrm>
            <a:off x="7280580" y="2636837"/>
            <a:ext cx="216878" cy="37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x</a:t>
            </a:r>
          </a:p>
        </p:txBody>
      </p:sp>
      <p:sp>
        <p:nvSpPr>
          <p:cNvPr id="1010" name="y"/>
          <p:cNvSpPr txBox="1"/>
          <p:nvPr/>
        </p:nvSpPr>
        <p:spPr>
          <a:xfrm>
            <a:off x="5337480" y="2057400"/>
            <a:ext cx="216878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y</a:t>
            </a:r>
          </a:p>
        </p:txBody>
      </p:sp>
      <p:sp>
        <p:nvSpPr>
          <p:cNvPr id="1011" name="← Harris →"/>
          <p:cNvSpPr txBox="1"/>
          <p:nvPr/>
        </p:nvSpPr>
        <p:spPr>
          <a:xfrm>
            <a:off x="5297209" y="2654300"/>
            <a:ext cx="1619807" cy="44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01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 Harris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®</a:t>
            </a:r>
          </a:p>
        </p:txBody>
      </p:sp>
      <p:sp>
        <p:nvSpPr>
          <p:cNvPr id="1012" name="线条"/>
          <p:cNvSpPr/>
          <p:nvPr/>
        </p:nvSpPr>
        <p:spPr>
          <a:xfrm>
            <a:off x="6043612" y="2406086"/>
            <a:ext cx="444501" cy="100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25" extrusionOk="0">
                <a:moveTo>
                  <a:pt x="0" y="20125"/>
                </a:moveTo>
                <a:cubicBezTo>
                  <a:pt x="3600" y="10987"/>
                  <a:pt x="7200" y="1848"/>
                  <a:pt x="10800" y="187"/>
                </a:cubicBezTo>
                <a:cubicBezTo>
                  <a:pt x="14400" y="-1475"/>
                  <a:pt x="19800" y="8494"/>
                  <a:pt x="21600" y="10156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椭圆形"/>
          <p:cNvSpPr/>
          <p:nvPr/>
        </p:nvSpPr>
        <p:spPr>
          <a:xfrm>
            <a:off x="6154737" y="2357437"/>
            <a:ext cx="166688" cy="100013"/>
          </a:xfrm>
          <a:prstGeom prst="ellipse">
            <a:avLst/>
          </a:prstGeom>
          <a:solidFill>
            <a:srgbClr val="FF2600">
              <a:alpha val="50195"/>
            </a:srgbClr>
          </a:solidFill>
          <a:ln>
            <a:solidFill>
              <a:srgbClr val="FF26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4" name="形状"/>
          <p:cNvSpPr/>
          <p:nvPr/>
        </p:nvSpPr>
        <p:spPr>
          <a:xfrm>
            <a:off x="5321300" y="1962150"/>
            <a:ext cx="2333625" cy="247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lnTo>
                  <a:pt x="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9900">
              <a:alpha val="50195"/>
            </a:srgbClr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5" name="线条"/>
          <p:cNvSpPr/>
          <p:nvPr/>
        </p:nvSpPr>
        <p:spPr>
          <a:xfrm>
            <a:off x="6043612" y="2060011"/>
            <a:ext cx="444501" cy="100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25" extrusionOk="0">
                <a:moveTo>
                  <a:pt x="0" y="20125"/>
                </a:moveTo>
                <a:cubicBezTo>
                  <a:pt x="3600" y="10987"/>
                  <a:pt x="7200" y="1848"/>
                  <a:pt x="10800" y="187"/>
                </a:cubicBezTo>
                <a:cubicBezTo>
                  <a:pt x="14400" y="-1475"/>
                  <a:pt x="19800" y="8494"/>
                  <a:pt x="21600" y="10156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6" name="椭圆形"/>
          <p:cNvSpPr/>
          <p:nvPr/>
        </p:nvSpPr>
        <p:spPr>
          <a:xfrm>
            <a:off x="6134100" y="1987550"/>
            <a:ext cx="222250" cy="131763"/>
          </a:xfrm>
          <a:prstGeom prst="ellipse">
            <a:avLst/>
          </a:prstGeom>
          <a:solidFill>
            <a:srgbClr val="FF2600">
              <a:alpha val="50195"/>
            </a:srgbClr>
          </a:solidFill>
          <a:ln>
            <a:solidFill>
              <a:srgbClr val="FF26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7" name="形状"/>
          <p:cNvSpPr/>
          <p:nvPr/>
        </p:nvSpPr>
        <p:spPr>
          <a:xfrm>
            <a:off x="5321300" y="1616075"/>
            <a:ext cx="2333625" cy="247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lnTo>
                  <a:pt x="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9900">
              <a:alpha val="50195"/>
            </a:srgbClr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8" name="线条"/>
          <p:cNvSpPr/>
          <p:nvPr/>
        </p:nvSpPr>
        <p:spPr>
          <a:xfrm>
            <a:off x="6043612" y="1713936"/>
            <a:ext cx="444501" cy="100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25" extrusionOk="0">
                <a:moveTo>
                  <a:pt x="0" y="20125"/>
                </a:moveTo>
                <a:cubicBezTo>
                  <a:pt x="3600" y="10987"/>
                  <a:pt x="7200" y="1848"/>
                  <a:pt x="10800" y="187"/>
                </a:cubicBezTo>
                <a:cubicBezTo>
                  <a:pt x="14400" y="-1475"/>
                  <a:pt x="19800" y="8494"/>
                  <a:pt x="21600" y="10156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9" name="椭圆形"/>
          <p:cNvSpPr/>
          <p:nvPr/>
        </p:nvSpPr>
        <p:spPr>
          <a:xfrm>
            <a:off x="6054725" y="1638300"/>
            <a:ext cx="388938" cy="196850"/>
          </a:xfrm>
          <a:prstGeom prst="ellipse">
            <a:avLst/>
          </a:prstGeom>
          <a:solidFill>
            <a:srgbClr val="FF2600">
              <a:alpha val="50195"/>
            </a:srgbClr>
          </a:solidFill>
          <a:ln>
            <a:solidFill>
              <a:srgbClr val="FF26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0" name="← Laplacian →"/>
          <p:cNvSpPr txBox="1"/>
          <p:nvPr/>
        </p:nvSpPr>
        <p:spPr>
          <a:xfrm rot="16200000">
            <a:off x="6737275" y="1834921"/>
            <a:ext cx="2059594" cy="446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01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 Laplacian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®</a:t>
            </a:r>
          </a:p>
        </p:txBody>
      </p:sp>
      <p:sp>
        <p:nvSpPr>
          <p:cNvPr id="1021" name="SIFT (Lowe)2 Find local maximum of:…"/>
          <p:cNvSpPr txBox="1"/>
          <p:nvPr/>
        </p:nvSpPr>
        <p:spPr>
          <a:xfrm>
            <a:off x="735012" y="3727450"/>
            <a:ext cx="3760788" cy="104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Clr>
                <a:srgbClr val="CC9900"/>
              </a:buClr>
              <a:buSzPct val="100000"/>
              <a:buChar char="▪"/>
              <a:defRPr sz="2400">
                <a:solidFill>
                  <a:srgbClr val="0133CC"/>
                </a:solidFill>
              </a:defRPr>
            </a:pPr>
            <a:r>
              <a:t>SIFT (Lowe)</a:t>
            </a:r>
            <a:r>
              <a:rPr baseline="30000">
                <a:solidFill>
                  <a:srgbClr val="000000"/>
                </a:solidFill>
              </a:rPr>
              <a:t>2</a:t>
            </a:r>
            <a:br>
              <a:rPr baseline="30000">
                <a:solidFill>
                  <a:srgbClr val="000000"/>
                </a:solidFill>
              </a:rPr>
            </a:br>
            <a:r>
              <a:rPr sz="1600" i="1">
                <a:solidFill>
                  <a:srgbClr val="000000"/>
                </a:solidFill>
              </a:rPr>
              <a:t>Find local maximum of:</a:t>
            </a:r>
            <a:endParaRPr sz="1600" i="1"/>
          </a:p>
          <a:p>
            <a:pPr marL="742950" lvl="1" indent="-285750">
              <a:lnSpc>
                <a:spcPct val="90000"/>
              </a:lnSpc>
              <a:buSzPct val="100000"/>
              <a:buChar char="–"/>
              <a:defRPr sz="1600"/>
            </a:pPr>
            <a:r>
              <a:t>Difference of Gaussians in space and scale</a:t>
            </a:r>
          </a:p>
        </p:txBody>
      </p:sp>
      <p:sp>
        <p:nvSpPr>
          <p:cNvPr id="1022" name="形状"/>
          <p:cNvSpPr/>
          <p:nvPr/>
        </p:nvSpPr>
        <p:spPr>
          <a:xfrm>
            <a:off x="5386387" y="4519612"/>
            <a:ext cx="2332038" cy="247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lnTo>
                  <a:pt x="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9900">
              <a:alpha val="50195"/>
            </a:srgbClr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3" name="线条"/>
          <p:cNvSpPr/>
          <p:nvPr/>
        </p:nvSpPr>
        <p:spPr>
          <a:xfrm flipV="1">
            <a:off x="4997450" y="3925887"/>
            <a:ext cx="0" cy="939801"/>
          </a:xfrm>
          <a:prstGeom prst="line">
            <a:avLst/>
          </a:prstGeom>
          <a:ln w="19050"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24" name="线条"/>
          <p:cNvSpPr/>
          <p:nvPr/>
        </p:nvSpPr>
        <p:spPr>
          <a:xfrm>
            <a:off x="4997450" y="4865687"/>
            <a:ext cx="2498726" cy="1"/>
          </a:xfrm>
          <a:prstGeom prst="line">
            <a:avLst/>
          </a:prstGeom>
          <a:ln w="19050"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25" name="线条"/>
          <p:cNvSpPr/>
          <p:nvPr/>
        </p:nvSpPr>
        <p:spPr>
          <a:xfrm flipV="1">
            <a:off x="4997449" y="4510087"/>
            <a:ext cx="773114" cy="355601"/>
          </a:xfrm>
          <a:prstGeom prst="line">
            <a:avLst/>
          </a:prstGeom>
          <a:ln w="19050"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26" name="scale"/>
          <p:cNvSpPr txBox="1"/>
          <p:nvPr/>
        </p:nvSpPr>
        <p:spPr>
          <a:xfrm>
            <a:off x="4611434" y="3505200"/>
            <a:ext cx="713295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scale</a:t>
            </a:r>
          </a:p>
        </p:txBody>
      </p:sp>
      <p:sp>
        <p:nvSpPr>
          <p:cNvPr id="1027" name="x"/>
          <p:cNvSpPr txBox="1"/>
          <p:nvPr/>
        </p:nvSpPr>
        <p:spPr>
          <a:xfrm>
            <a:off x="7345667" y="4848225"/>
            <a:ext cx="216878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x</a:t>
            </a:r>
          </a:p>
        </p:txBody>
      </p:sp>
      <p:sp>
        <p:nvSpPr>
          <p:cNvPr id="1028" name="y"/>
          <p:cNvSpPr txBox="1"/>
          <p:nvPr/>
        </p:nvSpPr>
        <p:spPr>
          <a:xfrm>
            <a:off x="5400980" y="4267200"/>
            <a:ext cx="216878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y</a:t>
            </a:r>
          </a:p>
        </p:txBody>
      </p:sp>
      <p:sp>
        <p:nvSpPr>
          <p:cNvPr id="1029" name="← DoG →"/>
          <p:cNvSpPr txBox="1"/>
          <p:nvPr/>
        </p:nvSpPr>
        <p:spPr>
          <a:xfrm>
            <a:off x="5446831" y="4865687"/>
            <a:ext cx="1450738" cy="446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01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 DoG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®</a:t>
            </a:r>
          </a:p>
        </p:txBody>
      </p:sp>
      <p:sp>
        <p:nvSpPr>
          <p:cNvPr id="1030" name="线条"/>
          <p:cNvSpPr/>
          <p:nvPr/>
        </p:nvSpPr>
        <p:spPr>
          <a:xfrm>
            <a:off x="6108700" y="4617473"/>
            <a:ext cx="444500" cy="100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25" extrusionOk="0">
                <a:moveTo>
                  <a:pt x="0" y="20125"/>
                </a:moveTo>
                <a:cubicBezTo>
                  <a:pt x="3600" y="10987"/>
                  <a:pt x="7200" y="1848"/>
                  <a:pt x="10800" y="187"/>
                </a:cubicBezTo>
                <a:cubicBezTo>
                  <a:pt x="14400" y="-1475"/>
                  <a:pt x="19800" y="8494"/>
                  <a:pt x="21600" y="10156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1" name="椭圆形"/>
          <p:cNvSpPr/>
          <p:nvPr/>
        </p:nvSpPr>
        <p:spPr>
          <a:xfrm>
            <a:off x="6219825" y="4568825"/>
            <a:ext cx="166688" cy="100013"/>
          </a:xfrm>
          <a:prstGeom prst="ellipse">
            <a:avLst/>
          </a:prstGeom>
          <a:solidFill>
            <a:srgbClr val="FF2600">
              <a:alpha val="50195"/>
            </a:srgbClr>
          </a:solidFill>
          <a:ln>
            <a:solidFill>
              <a:srgbClr val="FF26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2" name="形状"/>
          <p:cNvSpPr/>
          <p:nvPr/>
        </p:nvSpPr>
        <p:spPr>
          <a:xfrm>
            <a:off x="5386387" y="4173537"/>
            <a:ext cx="2332038" cy="247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lnTo>
                  <a:pt x="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9900">
              <a:alpha val="50195"/>
            </a:srgbClr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3" name="线条"/>
          <p:cNvSpPr/>
          <p:nvPr/>
        </p:nvSpPr>
        <p:spPr>
          <a:xfrm>
            <a:off x="6108700" y="4271398"/>
            <a:ext cx="444500" cy="100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25" extrusionOk="0">
                <a:moveTo>
                  <a:pt x="0" y="20125"/>
                </a:moveTo>
                <a:cubicBezTo>
                  <a:pt x="3600" y="10987"/>
                  <a:pt x="7200" y="1848"/>
                  <a:pt x="10800" y="187"/>
                </a:cubicBezTo>
                <a:cubicBezTo>
                  <a:pt x="14400" y="-1475"/>
                  <a:pt x="19800" y="8494"/>
                  <a:pt x="21600" y="10156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4" name="椭圆形"/>
          <p:cNvSpPr/>
          <p:nvPr/>
        </p:nvSpPr>
        <p:spPr>
          <a:xfrm>
            <a:off x="6197600" y="4198937"/>
            <a:ext cx="222250" cy="131763"/>
          </a:xfrm>
          <a:prstGeom prst="ellipse">
            <a:avLst/>
          </a:prstGeom>
          <a:solidFill>
            <a:srgbClr val="FF2600">
              <a:alpha val="50195"/>
            </a:srgbClr>
          </a:solidFill>
          <a:ln>
            <a:solidFill>
              <a:srgbClr val="FF26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5" name="形状"/>
          <p:cNvSpPr/>
          <p:nvPr/>
        </p:nvSpPr>
        <p:spPr>
          <a:xfrm>
            <a:off x="5386387" y="3827462"/>
            <a:ext cx="2332038" cy="247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lnTo>
                  <a:pt x="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9900">
              <a:alpha val="50195"/>
            </a:srgbClr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6" name="线条"/>
          <p:cNvSpPr/>
          <p:nvPr/>
        </p:nvSpPr>
        <p:spPr>
          <a:xfrm>
            <a:off x="6108700" y="3925215"/>
            <a:ext cx="444500" cy="99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25" extrusionOk="0">
                <a:moveTo>
                  <a:pt x="0" y="20125"/>
                </a:moveTo>
                <a:cubicBezTo>
                  <a:pt x="3600" y="10987"/>
                  <a:pt x="7200" y="1848"/>
                  <a:pt x="10800" y="187"/>
                </a:cubicBezTo>
                <a:cubicBezTo>
                  <a:pt x="14400" y="-1475"/>
                  <a:pt x="19800" y="8494"/>
                  <a:pt x="21600" y="10156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7" name="椭圆形"/>
          <p:cNvSpPr/>
          <p:nvPr/>
        </p:nvSpPr>
        <p:spPr>
          <a:xfrm>
            <a:off x="6118225" y="3848100"/>
            <a:ext cx="388938" cy="198438"/>
          </a:xfrm>
          <a:prstGeom prst="ellipse">
            <a:avLst/>
          </a:prstGeom>
          <a:solidFill>
            <a:srgbClr val="FF2600">
              <a:alpha val="50195"/>
            </a:srgbClr>
          </a:solidFill>
          <a:ln>
            <a:solidFill>
              <a:srgbClr val="FF26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38" name="← DoG →"/>
          <p:cNvSpPr txBox="1"/>
          <p:nvPr/>
        </p:nvSpPr>
        <p:spPr>
          <a:xfrm rot="16200000">
            <a:off x="7105203" y="4047103"/>
            <a:ext cx="1450738" cy="44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01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 DoG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®</a:t>
            </a:r>
          </a:p>
        </p:txBody>
      </p:sp>
      <p:sp>
        <p:nvSpPr>
          <p:cNvPr id="1039" name="线条"/>
          <p:cNvSpPr/>
          <p:nvPr/>
        </p:nvSpPr>
        <p:spPr>
          <a:xfrm>
            <a:off x="1219200" y="3429000"/>
            <a:ext cx="6664325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991694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28" name="image68.tif" descr="image6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4" y="310896"/>
            <a:ext cx="8230249" cy="61356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20875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模块">
  <a:themeElements>
    <a:clrScheme name="模块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0000FF"/>
      </a:hlink>
      <a:folHlink>
        <a:srgbClr val="FF00FF"/>
      </a:folHlink>
    </a:clrScheme>
    <a:fontScheme name="模块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80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480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模块">
  <a:themeElements>
    <a:clrScheme name="模块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0000FF"/>
      </a:hlink>
      <a:folHlink>
        <a:srgbClr val="FF00FF"/>
      </a:folHlink>
    </a:clrScheme>
    <a:fontScheme name="模块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50800" dist="25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80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48000" cap="flat">
          <a:solidFill>
            <a:schemeClr val="accent1"/>
          </a:solidFill>
          <a:prstDash val="solid"/>
          <a:round/>
        </a:ln>
        <a:effectLst>
          <a:outerShdw blurRad="50800" dist="25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2573</Words>
  <Application>Microsoft Macintosh PowerPoint</Application>
  <PresentationFormat>全屏显示(4:3)</PresentationFormat>
  <Paragraphs>455</Paragraphs>
  <Slides>103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20" baseType="lpstr">
      <vt:lpstr>华文仿宋</vt:lpstr>
      <vt:lpstr>楷体</vt:lpstr>
      <vt:lpstr>Arial</vt:lpstr>
      <vt:lpstr>Calibri</vt:lpstr>
      <vt:lpstr>Cambria Math</vt:lpstr>
      <vt:lpstr>Corbel</vt:lpstr>
      <vt:lpstr>Gill Sans</vt:lpstr>
      <vt:lpstr>Gill Sans Light</vt:lpstr>
      <vt:lpstr>Helvetica</vt:lpstr>
      <vt:lpstr>Symbol</vt:lpstr>
      <vt:lpstr>Times</vt:lpstr>
      <vt:lpstr>Times New Roman</vt:lpstr>
      <vt:lpstr>Trebuchet MS</vt:lpstr>
      <vt:lpstr>Wingdings</vt:lpstr>
      <vt:lpstr>Wingdings 2</vt:lpstr>
      <vt:lpstr>模块</vt:lpstr>
      <vt:lpstr>公式</vt:lpstr>
      <vt:lpstr>Basic Image Operation (VII) 图像基本操作(VII)  </vt:lpstr>
      <vt:lpstr>PowerPoint 演示文稿</vt:lpstr>
      <vt:lpstr>Joseph Fourier</vt:lpstr>
      <vt:lpstr>Fourier’s Work</vt:lpstr>
      <vt:lpstr>Background of Fourier Transform</vt:lpstr>
      <vt:lpstr>Expansion of a Function</vt:lpstr>
      <vt:lpstr>Fourier Series</vt:lpstr>
      <vt:lpstr>PowerPoint 演示文稿</vt:lpstr>
      <vt:lpstr>Examples</vt:lpstr>
      <vt:lpstr>Fourier Transform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Importance</vt:lpstr>
      <vt:lpstr>FT in Biometrics</vt:lpstr>
      <vt:lpstr>FT in CS</vt:lpstr>
      <vt:lpstr>Mathematical Background: Complex Numbers</vt:lpstr>
      <vt:lpstr>Mathematical Background: Complex Numbers (cont’d)</vt:lpstr>
      <vt:lpstr>Mathematical Background: Complex Numbers (cont’d)</vt:lpstr>
      <vt:lpstr>Mathematical Background: Complex Numbers (cont’d)</vt:lpstr>
      <vt:lpstr>Mathematical Background: Sine and Cosine Functions</vt:lpstr>
      <vt:lpstr>Mathematical Background: Sine and Cosine Functions</vt:lpstr>
      <vt:lpstr>Mathematical Background: Sine and Cosine Functions (cont’d)</vt:lpstr>
      <vt:lpstr>Mathematical Background: Sine and Cosine Functions (cont’d)</vt:lpstr>
      <vt:lpstr>Mathematical Background: Sine and Cosine Functions (cont’d)</vt:lpstr>
      <vt:lpstr>Image Transforms</vt:lpstr>
      <vt:lpstr>Transformation Kernels</vt:lpstr>
      <vt:lpstr>Continuous Fourier Transform (FT)</vt:lpstr>
      <vt:lpstr>Example: Removing undesirable frequencies</vt:lpstr>
      <vt:lpstr>How do frequencies show up in an image?</vt:lpstr>
      <vt:lpstr>Example of noise reduction using FT</vt:lpstr>
      <vt:lpstr>Frequency Filtering Steps</vt:lpstr>
      <vt:lpstr>Discrete Fourier Transform (DFT) (cont’d)</vt:lpstr>
      <vt:lpstr>Fast Fourier Transform（FFT）</vt:lpstr>
      <vt:lpstr>FFT Principle</vt:lpstr>
      <vt:lpstr>FFT Principle</vt:lpstr>
      <vt:lpstr>FFT Principle</vt:lpstr>
      <vt:lpstr>PowerPoint 演示文稿</vt:lpstr>
      <vt:lpstr>FFT in matlab</vt:lpstr>
      <vt:lpstr>FFT in matlab</vt:lpstr>
      <vt:lpstr>Extending FT in 2D</vt:lpstr>
      <vt:lpstr>Example: 2D rectangle function</vt:lpstr>
      <vt:lpstr>Extending DFT to 2D</vt:lpstr>
      <vt:lpstr>Visualizing DFT</vt:lpstr>
      <vt:lpstr>PowerPoint 演示文稿</vt:lpstr>
      <vt:lpstr>Magnitude and Phase of DFT</vt:lpstr>
      <vt:lpstr>Magnitude and Phase of DFT (cont’d)</vt:lpstr>
      <vt:lpstr>Magnitude and Phase of DFT (cont’d)</vt:lpstr>
      <vt:lpstr>FFT on image</vt:lpstr>
      <vt:lpstr>FFT on image</vt:lpstr>
      <vt:lpstr>Basic Image Operation (VIII) 图像基本操作(VIII)  </vt:lpstr>
      <vt:lpstr>PowerPoint 演示文稿</vt:lpstr>
      <vt:lpstr>PowerPoint 演示文稿</vt:lpstr>
      <vt:lpstr>PowerPoint 演示文稿</vt:lpstr>
      <vt:lpstr>PowerPoint 演示文稿</vt:lpstr>
      <vt:lpstr>Panorama</vt:lpstr>
      <vt:lpstr>Feature matching</vt:lpstr>
      <vt:lpstr>PowerPoint 演示文稿</vt:lpstr>
      <vt:lpstr>Image matching</vt:lpstr>
      <vt:lpstr>Harder case</vt:lpstr>
      <vt:lpstr>Harder still?</vt:lpstr>
      <vt:lpstr>Answer below (look for tiny colored squares…)</vt:lpstr>
      <vt:lpstr>Image Matching</vt:lpstr>
      <vt:lpstr>Image Matching</vt:lpstr>
      <vt:lpstr>Invariant local features</vt:lpstr>
      <vt:lpstr>What makes a good feature?</vt:lpstr>
      <vt:lpstr>Want uniqueness</vt:lpstr>
      <vt:lpstr>PowerPoint 演示文稿</vt:lpstr>
      <vt:lpstr>Local measures of uniqueness</vt:lpstr>
      <vt:lpstr>Feature detection</vt:lpstr>
      <vt:lpstr>Feature detection:  the math</vt:lpstr>
      <vt:lpstr>Small motion assumption</vt:lpstr>
      <vt:lpstr>Feature detection:  the math</vt:lpstr>
      <vt:lpstr>Feature detection:  the math</vt:lpstr>
      <vt:lpstr>Quick eigenvalue/eigenvector review</vt:lpstr>
      <vt:lpstr>Feature detection:  the math</vt:lpstr>
      <vt:lpstr>PowerPoint 演示文稿</vt:lpstr>
      <vt:lpstr>Feature detection:  the math</vt:lpstr>
      <vt:lpstr>Feature detection summary</vt:lpstr>
      <vt:lpstr>The Harris operator</vt:lpstr>
      <vt:lpstr>The Harris operator</vt:lpstr>
      <vt:lpstr>Harris detector example</vt:lpstr>
      <vt:lpstr> </vt:lpstr>
      <vt:lpstr> </vt:lpstr>
      <vt:lpstr>Harris features (in red)</vt:lpstr>
      <vt:lpstr>Some properties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Scale Invariant Detectors</vt:lpstr>
      <vt:lpstr>PowerPoint 演示文稿</vt:lpstr>
      <vt:lpstr>PowerPoint 演示文稿</vt:lpstr>
      <vt:lpstr>Harris-Laplace [Mikolajczyk ‘01]</vt:lpstr>
      <vt:lpstr>Harris-Laplace [Mikolajczyk ‘01]</vt:lpstr>
      <vt:lpstr>What can be the “signature” function f?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图像信息处理</dc:title>
  <dc:creator>brooksong</dc:creator>
  <cp:lastModifiedBy>Mingli Song</cp:lastModifiedBy>
  <cp:revision>30</cp:revision>
  <dcterms:modified xsi:type="dcterms:W3CDTF">2023-12-03T08:11:32Z</dcterms:modified>
</cp:coreProperties>
</file>